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71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8288000" cy="10287000"/>
  <p:notesSz cx="6858000" cy="9144000"/>
  <p:embeddedFontLst>
    <p:embeddedFont>
      <p:font typeface="Script MT Bold" panose="03040602040607080904" pitchFamily="66" charset="0"/>
      <p:bold r:id="rId19"/>
    </p:embeddedFont>
    <p:embeddedFont>
      <p:font typeface="TT Rounds Condensed" panose="020B0604020202020204" charset="0"/>
      <p:regular r:id="rId20"/>
    </p:embeddedFont>
    <p:embeddedFont>
      <p:font typeface="TT Rounds Condensed 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8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02.10.2025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Relates to ongoing focus areas “Building Member Membership” and “Member Support”</a:t>
            </a:r>
          </a:p>
          <a:p>
            <a:endParaRPr lang="en-US"/>
          </a:p>
          <a:p>
            <a:r>
              <a:rPr lang="en-US"/>
              <a:t>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Relates to ongoing focus areas “Building Member Membership” and “Member Support”</a:t>
            </a:r>
          </a:p>
          <a:p>
            <a:endParaRPr lang="en-US"/>
          </a:p>
          <a:p>
            <a:r>
              <a:rPr lang="en-US"/>
              <a:t>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Relates to ongoing focus areas “Building Member Membership” and “Member Support”</a:t>
            </a:r>
          </a:p>
          <a:p>
            <a:endParaRPr lang="en-US"/>
          </a:p>
          <a:p>
            <a:r>
              <a:rPr lang="en-US"/>
              <a:t>Refer to the form on the website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This slide helps new members to understand what BCPSOPE is. </a:t>
            </a:r>
          </a:p>
          <a:p>
            <a:endParaRPr lang="en-US"/>
          </a:p>
          <a:p>
            <a:r>
              <a:rPr lang="en-US"/>
              <a:t>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1: Superintendent, Deputy, Chief of Staff on communications, programs and benefits to improve work climate and morale.  NICK GET EXAMPLES AND TIME LINE OR ANYTHING THAT HAS BEEN ACCOMPLISHED SO FAR. </a:t>
            </a:r>
          </a:p>
          <a:p>
            <a:endParaRPr lang="en-US"/>
          </a:p>
          <a:p>
            <a:r>
              <a:rPr lang="en-US"/>
              <a:t>2. UPED – talk more about .  WHAT HOT BUTTON ITEMS HAVE BEEN DECIDED UPON WITH UPED</a:t>
            </a:r>
          </a:p>
          <a:p>
            <a:endParaRPr lang="en-US"/>
          </a:p>
          <a:p>
            <a:r>
              <a:rPr lang="en-US"/>
              <a:t>3. https://bcpsope.org/legal  - Get a 30% discount </a:t>
            </a:r>
          </a:p>
          <a:p>
            <a:endParaRPr lang="en-US"/>
          </a:p>
          <a:p>
            <a:r>
              <a:rPr lang="en-US"/>
              <a:t>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Lead in to the next slides…. </a:t>
            </a:r>
          </a:p>
          <a:p>
            <a:r>
              <a:rPr lang="en-US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Last year activity</a:t>
            </a:r>
          </a:p>
          <a:p>
            <a:endParaRPr lang="en-US"/>
          </a:p>
          <a:p>
            <a:r>
              <a:rPr lang="en-US"/>
              <a:t>Monthly meetings with the Superintendent:  When is the last time we surveyed members.  </a:t>
            </a:r>
          </a:p>
          <a:p>
            <a:endParaRPr lang="en-US"/>
          </a:p>
          <a:p>
            <a:r>
              <a:rPr lang="en-US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58BDF-7277-5A7F-4C38-A285833A7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996C253-2845-1B58-F0F2-015D92B7D5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D3DC9D-99F7-6438-945F-5601C933B38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24B8880-E902-30E7-C65E-8E22E1D733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0F8AD46-905E-9A5D-8689-0D9BEED591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This slide helps new members to understand what BCPSOPE is. </a:t>
            </a:r>
          </a:p>
          <a:p>
            <a:endParaRPr lang="en-US"/>
          </a:p>
          <a:p>
            <a:r>
              <a:rPr lang="en-US"/>
              <a:t>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67A514-DE03-9D33-6985-F9779232C60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748012-22DA-E388-99AC-0A3364787F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5330952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This slide helps new members to understand what BCPSOPE is. </a:t>
            </a:r>
          </a:p>
          <a:p>
            <a:endParaRPr lang="en-US"/>
          </a:p>
          <a:p>
            <a:r>
              <a:rPr lang="en-US"/>
              <a:t>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This slide helps new members to understand what BCPSOPE is. </a:t>
            </a:r>
          </a:p>
          <a:p>
            <a:endParaRPr lang="en-US"/>
          </a:p>
          <a:p>
            <a:r>
              <a:rPr lang="en-US"/>
              <a:t>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2108982" y="0"/>
            <a:ext cx="6179018" cy="3003022"/>
            <a:chOff x="0" y="0"/>
            <a:chExt cx="8238691" cy="40040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238691" cy="2461244"/>
            </a:xfrm>
            <a:custGeom>
              <a:avLst/>
              <a:gdLst/>
              <a:ahLst/>
              <a:cxnLst/>
              <a:rect l="l" t="t" r="r" b="b"/>
              <a:pathLst>
                <a:path w="8238691" h="2461244">
                  <a:moveTo>
                    <a:pt x="0" y="0"/>
                  </a:moveTo>
                  <a:lnTo>
                    <a:pt x="8238691" y="0"/>
                  </a:lnTo>
                  <a:lnTo>
                    <a:pt x="8238691" y="2461244"/>
                  </a:lnTo>
                  <a:lnTo>
                    <a:pt x="0" y="2461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351465" y="2499343"/>
              <a:ext cx="5887226" cy="1504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28"/>
                </a:lnSpc>
                <a:spcBef>
                  <a:spcPct val="0"/>
                </a:spcBef>
              </a:pPr>
              <a:r>
                <a:rPr lang="en-US" sz="4100" b="1" spc="38" dirty="0">
                  <a:solidFill>
                    <a:srgbClr val="F5E8DA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2025 Annual Report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17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96374" y="2309326"/>
            <a:ext cx="14438074" cy="5134025"/>
            <a:chOff x="0" y="0"/>
            <a:chExt cx="19250766" cy="68453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250788" cy="6845427"/>
            </a:xfrm>
            <a:custGeom>
              <a:avLst/>
              <a:gdLst/>
              <a:ahLst/>
              <a:cxnLst/>
              <a:rect l="l" t="t" r="r" b="b"/>
              <a:pathLst>
                <a:path w="19250788" h="6845427">
                  <a:moveTo>
                    <a:pt x="0" y="0"/>
                  </a:moveTo>
                  <a:lnTo>
                    <a:pt x="19250788" y="0"/>
                  </a:lnTo>
                  <a:lnTo>
                    <a:pt x="19250788" y="6845427"/>
                  </a:lnTo>
                  <a:lnTo>
                    <a:pt x="0" y="684542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89231" y="3006264"/>
            <a:ext cx="14452362" cy="3740150"/>
            <a:chOff x="0" y="0"/>
            <a:chExt cx="19269816" cy="49868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269816" cy="4986867"/>
            </a:xfrm>
            <a:custGeom>
              <a:avLst/>
              <a:gdLst/>
              <a:ahLst/>
              <a:cxnLst/>
              <a:rect l="l" t="t" r="r" b="b"/>
              <a:pathLst>
                <a:path w="19269816" h="4986867">
                  <a:moveTo>
                    <a:pt x="0" y="0"/>
                  </a:moveTo>
                  <a:lnTo>
                    <a:pt x="19269816" y="0"/>
                  </a:lnTo>
                  <a:lnTo>
                    <a:pt x="19269816" y="4986867"/>
                  </a:lnTo>
                  <a:lnTo>
                    <a:pt x="0" y="49868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18824" b="-1882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16373" y="721148"/>
              <a:ext cx="18037069" cy="36493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30"/>
                </a:lnSpc>
              </a:pPr>
              <a:r>
                <a:rPr lang="en-US" sz="9750" spc="91">
                  <a:solidFill>
                    <a:srgbClr val="F5E8DA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BCPSOPE is run by volunteers  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17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15849" y="44049"/>
            <a:ext cx="13030119" cy="10064643"/>
          </a:xfrm>
          <a:custGeom>
            <a:avLst/>
            <a:gdLst/>
            <a:ahLst/>
            <a:cxnLst/>
            <a:rect l="l" t="t" r="r" b="b"/>
            <a:pathLst>
              <a:path w="13030119" h="10064643">
                <a:moveTo>
                  <a:pt x="0" y="0"/>
                </a:moveTo>
                <a:lnTo>
                  <a:pt x="13030119" y="0"/>
                </a:lnTo>
                <a:lnTo>
                  <a:pt x="13030119" y="10064643"/>
                </a:lnTo>
                <a:lnTo>
                  <a:pt x="0" y="100646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17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48740" y="660082"/>
            <a:ext cx="15590520" cy="1830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sz="6600" b="1" spc="-40">
                <a:solidFill>
                  <a:srgbClr val="F5E8DA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Member Benefits</a:t>
            </a:r>
          </a:p>
        </p:txBody>
      </p:sp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966132"/>
              </p:ext>
            </p:extLst>
          </p:nvPr>
        </p:nvGraphicFramePr>
        <p:xfrm>
          <a:off x="1262416" y="2866029"/>
          <a:ext cx="15887700" cy="5256558"/>
        </p:xfrm>
        <a:graphic>
          <a:graphicData uri="http://schemas.openxmlformats.org/drawingml/2006/table">
            <a:tbl>
              <a:tblPr/>
              <a:tblGrid>
                <a:gridCol w="7943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43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5291">
                <a:tc>
                  <a:txBody>
                    <a:bodyPr/>
                    <a:lstStyle/>
                    <a:p>
                      <a:pPr algn="l">
                        <a:lnSpc>
                          <a:spcPts val="4320"/>
                        </a:lnSpc>
                        <a:defRPr/>
                      </a:pPr>
                      <a:r>
                        <a:rPr lang="en-US" sz="3600" spc="33">
                          <a:solidFill>
                            <a:srgbClr val="F5E8DA"/>
                          </a:solidFill>
                          <a:latin typeface="TT Rounds Condensed"/>
                          <a:ea typeface="TT Rounds Condensed"/>
                          <a:cs typeface="TT Rounds Condensed"/>
                          <a:sym typeface="TT Rounds Condensed"/>
                        </a:rPr>
                        <a:t>Join system initiatives and committees </a:t>
                      </a:r>
                      <a:endParaRPr lang="en-US" sz="110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7C0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320"/>
                        </a:lnSpc>
                        <a:defRPr/>
                      </a:pPr>
                      <a:r>
                        <a:rPr lang="en-US" sz="3600" spc="33">
                          <a:solidFill>
                            <a:srgbClr val="F5E8DA"/>
                          </a:solidFill>
                          <a:latin typeface="TT Rounds Condensed"/>
                          <a:ea typeface="TT Rounds Condensed"/>
                          <a:cs typeface="TT Rounds Condensed"/>
                          <a:sym typeface="TT Rounds Condensed"/>
                        </a:rPr>
                        <a:t>Survey input and use of OPE phone app</a:t>
                      </a:r>
                      <a:endParaRPr lang="en-US" sz="110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7C0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5291">
                <a:tc>
                  <a:txBody>
                    <a:bodyPr/>
                    <a:lstStyle/>
                    <a:p>
                      <a:pPr algn="l">
                        <a:lnSpc>
                          <a:spcPts val="4320"/>
                        </a:lnSpc>
                        <a:defRPr/>
                      </a:pPr>
                      <a:r>
                        <a:rPr lang="en-US" sz="3600" spc="33">
                          <a:solidFill>
                            <a:srgbClr val="F5E8DA"/>
                          </a:solidFill>
                          <a:latin typeface="TT Rounds Condensed"/>
                          <a:ea typeface="TT Rounds Condensed"/>
                          <a:cs typeface="TT Rounds Condensed"/>
                          <a:sym typeface="TT Rounds Condensed"/>
                        </a:rPr>
                        <a:t>Ombudsman Service</a:t>
                      </a:r>
                      <a:endParaRPr lang="en-US" sz="110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77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320"/>
                        </a:lnSpc>
                        <a:defRPr/>
                      </a:pPr>
                      <a:r>
                        <a:rPr lang="en-US" sz="3600" spc="33">
                          <a:solidFill>
                            <a:srgbClr val="F5E8DA"/>
                          </a:solidFill>
                          <a:latin typeface="TT Rounds Condensed"/>
                          <a:ea typeface="TT Rounds Condensed"/>
                          <a:cs typeface="TT Rounds Condensed"/>
                          <a:sym typeface="TT Rounds Condensed"/>
                        </a:rPr>
                        <a:t>Grievance Procedure Support</a:t>
                      </a:r>
                      <a:endParaRPr lang="en-US" sz="110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7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2267">
                <a:tc>
                  <a:txBody>
                    <a:bodyPr/>
                    <a:lstStyle/>
                    <a:p>
                      <a:pPr algn="l">
                        <a:lnSpc>
                          <a:spcPts val="4320"/>
                        </a:lnSpc>
                        <a:defRPr/>
                      </a:pPr>
                      <a:r>
                        <a:rPr lang="en-US" sz="3600" spc="33">
                          <a:solidFill>
                            <a:srgbClr val="F5E8DA"/>
                          </a:solidFill>
                          <a:latin typeface="TT Rounds Condensed"/>
                          <a:ea typeface="TT Rounds Condensed"/>
                          <a:cs typeface="TT Rounds Condensed"/>
                          <a:sym typeface="TT Rounds Condensed"/>
                        </a:rPr>
                        <a:t>Discounted Legal Services</a:t>
                      </a:r>
                      <a:endParaRPr lang="en-US" sz="110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7C0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320"/>
                        </a:lnSpc>
                        <a:defRPr/>
                      </a:pPr>
                      <a:r>
                        <a:rPr lang="en-US" sz="3600" spc="33">
                          <a:solidFill>
                            <a:srgbClr val="F5E8DA"/>
                          </a:solidFill>
                          <a:latin typeface="TT Rounds Condensed"/>
                          <a:ea typeface="TT Rounds Condensed"/>
                          <a:cs typeface="TT Rounds Condensed"/>
                          <a:sym typeface="TT Rounds Condensed"/>
                        </a:rPr>
                        <a:t>Negotiation participation opportunities</a:t>
                      </a:r>
                      <a:endParaRPr lang="en-US" sz="1100"/>
                    </a:p>
                    <a:p>
                      <a:pPr algn="l">
                        <a:lnSpc>
                          <a:spcPts val="4320"/>
                        </a:lnSpc>
                      </a:pPr>
                      <a:endParaRPr lang="en-US" sz="110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7C0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8630">
                <a:tc>
                  <a:txBody>
                    <a:bodyPr/>
                    <a:lstStyle/>
                    <a:p>
                      <a:pPr algn="l">
                        <a:lnSpc>
                          <a:spcPts val="4320"/>
                        </a:lnSpc>
                        <a:defRPr/>
                      </a:pPr>
                      <a:r>
                        <a:rPr lang="en-US" sz="3600" spc="33">
                          <a:solidFill>
                            <a:srgbClr val="F5E8DA"/>
                          </a:solidFill>
                          <a:latin typeface="TT Rounds Condensed"/>
                          <a:ea typeface="TT Rounds Condensed"/>
                          <a:cs typeface="TT Rounds Condensed"/>
                          <a:sym typeface="TT Rounds Condensed"/>
                        </a:rPr>
                        <a:t>Member at Large opportunities </a:t>
                      </a:r>
                      <a:endParaRPr lang="en-US" sz="110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77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320"/>
                        </a:lnSpc>
                        <a:defRPr/>
                      </a:pPr>
                      <a:r>
                        <a:rPr lang="en-US" sz="3600" spc="33">
                          <a:solidFill>
                            <a:srgbClr val="F5E8DA"/>
                          </a:solidFill>
                          <a:latin typeface="TT Rounds Condensed"/>
                          <a:ea typeface="TT Rounds Condensed"/>
                          <a:cs typeface="TT Rounds Condensed"/>
                          <a:sym typeface="TT Rounds Condensed"/>
                        </a:rPr>
                        <a:t>Participation at BCPSOPE Board meetings</a:t>
                      </a:r>
                      <a:endParaRPr lang="en-US" sz="110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7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8629">
                <a:tc>
                  <a:txBody>
                    <a:bodyPr/>
                    <a:lstStyle/>
                    <a:p>
                      <a:pPr algn="l">
                        <a:lnSpc>
                          <a:spcPts val="4320"/>
                        </a:lnSpc>
                        <a:defRPr/>
                      </a:pPr>
                      <a:r>
                        <a:rPr lang="en-US" sz="3600" spc="33">
                          <a:solidFill>
                            <a:srgbClr val="F5E8DA"/>
                          </a:solidFill>
                          <a:latin typeface="TT Rounds Condensed"/>
                          <a:ea typeface="TT Rounds Condensed"/>
                          <a:cs typeface="TT Rounds Condensed"/>
                          <a:sym typeface="TT Rounds Condensed"/>
                        </a:rPr>
                        <a:t>Voices e-mail newsletter  </a:t>
                      </a:r>
                      <a:endParaRPr lang="en-US" sz="110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7C0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320"/>
                        </a:lnSpc>
                        <a:defRPr/>
                      </a:pPr>
                      <a:r>
                        <a:rPr lang="en-US" sz="3600" spc="33" dirty="0">
                          <a:solidFill>
                            <a:srgbClr val="F5E8DA"/>
                          </a:solidFill>
                          <a:latin typeface="TT Rounds Condensed"/>
                          <a:ea typeface="TT Rounds Condensed"/>
                          <a:cs typeface="TT Rounds Condensed"/>
                          <a:sym typeface="TT Rounds Condensed"/>
                        </a:rPr>
                        <a:t>Social/Networking Events</a:t>
                      </a:r>
                      <a:endParaRPr lang="en-US" sz="1100" dirty="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7C0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17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48740" y="660082"/>
            <a:ext cx="15590520" cy="1830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sz="6600" b="1" spc="-40">
                <a:solidFill>
                  <a:srgbClr val="F5E8DA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We appreciate your membership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924962" y="3099002"/>
            <a:ext cx="14438074" cy="5134025"/>
            <a:chOff x="0" y="0"/>
            <a:chExt cx="19250766" cy="68453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250788" cy="6845427"/>
            </a:xfrm>
            <a:custGeom>
              <a:avLst/>
              <a:gdLst/>
              <a:ahLst/>
              <a:cxnLst/>
              <a:rect l="l" t="t" r="r" b="b"/>
              <a:pathLst>
                <a:path w="19250788" h="6845427">
                  <a:moveTo>
                    <a:pt x="0" y="0"/>
                  </a:moveTo>
                  <a:lnTo>
                    <a:pt x="19250788" y="0"/>
                  </a:lnTo>
                  <a:lnTo>
                    <a:pt x="19250788" y="6845427"/>
                  </a:lnTo>
                  <a:lnTo>
                    <a:pt x="0" y="684542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17818" y="3091858"/>
            <a:ext cx="14452362" cy="5148312"/>
            <a:chOff x="0" y="0"/>
            <a:chExt cx="19269816" cy="68644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269816" cy="6864416"/>
            </a:xfrm>
            <a:custGeom>
              <a:avLst/>
              <a:gdLst/>
              <a:ahLst/>
              <a:cxnLst/>
              <a:rect l="l" t="t" r="r" b="b"/>
              <a:pathLst>
                <a:path w="19269816" h="6864416">
                  <a:moveTo>
                    <a:pt x="0" y="0"/>
                  </a:moveTo>
                  <a:lnTo>
                    <a:pt x="19269816" y="0"/>
                  </a:lnTo>
                  <a:lnTo>
                    <a:pt x="19269816" y="6864416"/>
                  </a:lnTo>
                  <a:lnTo>
                    <a:pt x="0" y="6864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16373" y="721148"/>
              <a:ext cx="18037069" cy="55268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30"/>
                </a:lnSpc>
              </a:pPr>
              <a:r>
                <a:rPr lang="en-US" sz="9750" spc="91">
                  <a:solidFill>
                    <a:srgbClr val="F5E8DA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Process to become a BCPSOPE member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192844" y="7566478"/>
            <a:ext cx="4037881" cy="2720522"/>
          </a:xfrm>
          <a:custGeom>
            <a:avLst/>
            <a:gdLst/>
            <a:ahLst/>
            <a:cxnLst/>
            <a:rect l="l" t="t" r="r" b="b"/>
            <a:pathLst>
              <a:path w="4037881" h="2720522">
                <a:moveTo>
                  <a:pt x="0" y="0"/>
                </a:moveTo>
                <a:lnTo>
                  <a:pt x="4037881" y="0"/>
                </a:lnTo>
                <a:lnTo>
                  <a:pt x="4037881" y="2720522"/>
                </a:lnTo>
                <a:lnTo>
                  <a:pt x="0" y="27205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17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85968" y="571500"/>
            <a:ext cx="9502032" cy="9715500"/>
            <a:chOff x="0" y="0"/>
            <a:chExt cx="12669378" cy="12954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69393" cy="12954000"/>
            </a:xfrm>
            <a:custGeom>
              <a:avLst/>
              <a:gdLst/>
              <a:ahLst/>
              <a:cxnLst/>
              <a:rect l="l" t="t" r="r" b="b"/>
              <a:pathLst>
                <a:path w="12669393" h="12954000">
                  <a:moveTo>
                    <a:pt x="7123176" y="0"/>
                  </a:moveTo>
                  <a:cubicBezTo>
                    <a:pt x="9336024" y="0"/>
                    <a:pt x="11313287" y="1009015"/>
                    <a:pt x="12619736" y="2592197"/>
                  </a:cubicBezTo>
                  <a:lnTo>
                    <a:pt x="12669393" y="2658491"/>
                  </a:lnTo>
                  <a:lnTo>
                    <a:pt x="12669393" y="11587861"/>
                  </a:lnTo>
                  <a:lnTo>
                    <a:pt x="12619736" y="11654155"/>
                  </a:lnTo>
                  <a:cubicBezTo>
                    <a:pt x="12293092" y="12049887"/>
                    <a:pt x="11924538" y="12409805"/>
                    <a:pt x="11520932" y="12727051"/>
                  </a:cubicBezTo>
                  <a:lnTo>
                    <a:pt x="11215624" y="12954000"/>
                  </a:lnTo>
                  <a:lnTo>
                    <a:pt x="3039110" y="12954000"/>
                  </a:lnTo>
                  <a:lnTo>
                    <a:pt x="2592197" y="12619736"/>
                  </a:lnTo>
                  <a:cubicBezTo>
                    <a:pt x="1009015" y="11313287"/>
                    <a:pt x="0" y="9336024"/>
                    <a:pt x="0" y="7123176"/>
                  </a:cubicBezTo>
                  <a:cubicBezTo>
                    <a:pt x="0" y="3189097"/>
                    <a:pt x="3189097" y="0"/>
                    <a:pt x="7123176" y="0"/>
                  </a:cubicBezTo>
                  <a:close/>
                </a:path>
              </a:pathLst>
            </a:custGeom>
            <a:solidFill>
              <a:srgbClr val="000000">
                <a:alpha val="6392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3062235"/>
            <a:ext cx="8600910" cy="7224765"/>
          </a:xfrm>
          <a:custGeom>
            <a:avLst/>
            <a:gdLst/>
            <a:ahLst/>
            <a:cxnLst/>
            <a:rect l="l" t="t" r="r" b="b"/>
            <a:pathLst>
              <a:path w="8600910" h="7224765">
                <a:moveTo>
                  <a:pt x="0" y="0"/>
                </a:moveTo>
                <a:lnTo>
                  <a:pt x="8600910" y="0"/>
                </a:lnTo>
                <a:lnTo>
                  <a:pt x="8600910" y="7224765"/>
                </a:lnTo>
                <a:lnTo>
                  <a:pt x="0" y="72247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E442DA-8B51-2C6D-A116-173DBDBCAD12}"/>
              </a:ext>
            </a:extLst>
          </p:cNvPr>
          <p:cNvSpPr/>
          <p:nvPr/>
        </p:nvSpPr>
        <p:spPr>
          <a:xfrm>
            <a:off x="9372600" y="1866900"/>
            <a:ext cx="8534400" cy="77867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0" b="1" kern="1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cript MT Bold" panose="030406020406070809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12</a:t>
            </a:r>
            <a:r>
              <a:rPr lang="en-US" sz="25000" b="1" kern="100" cap="none" spc="0" baseline="30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cript MT Bold" panose="03040602040607080904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th </a:t>
            </a:r>
            <a:r>
              <a:rPr lang="en-US" sz="25000" b="1" kern="100" baseline="30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cript MT Bold" panose="03040602040607080904" pitchFamily="66" charset="0"/>
                <a:cs typeface="Times New Roman" panose="02020603050405020304" pitchFamily="18" charset="0"/>
              </a:rPr>
              <a:t>year</a:t>
            </a:r>
            <a:endParaRPr lang="en-US" sz="2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800" y="-5715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71" r="-35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83698" y="6515100"/>
            <a:ext cx="853440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4"/>
              </a:lnSpc>
            </a:pPr>
            <a:r>
              <a:rPr lang="en-US" sz="5004" b="1" spc="45" dirty="0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Check the BCPSOPE </a:t>
            </a:r>
          </a:p>
          <a:p>
            <a:pPr algn="ctr">
              <a:lnSpc>
                <a:spcPts val="5404"/>
              </a:lnSpc>
            </a:pPr>
            <a:r>
              <a:rPr lang="en-US" sz="5004" b="1" spc="45" dirty="0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website for updates http://www.bcpsope.org</a:t>
            </a:r>
          </a:p>
          <a:p>
            <a:pPr algn="ctr">
              <a:lnSpc>
                <a:spcPts val="5404"/>
              </a:lnSpc>
              <a:spcBef>
                <a:spcPct val="0"/>
              </a:spcBef>
            </a:pPr>
            <a:r>
              <a:rPr lang="en-US" sz="5004" b="1" spc="46" dirty="0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Thank you for your support!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17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050" y="0"/>
            <a:ext cx="18288002" cy="2872596"/>
            <a:chOff x="0" y="0"/>
            <a:chExt cx="24384002" cy="38301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3830066"/>
            </a:xfrm>
            <a:custGeom>
              <a:avLst/>
              <a:gdLst/>
              <a:ahLst/>
              <a:cxnLst/>
              <a:rect l="l" t="t" r="r" b="b"/>
              <a:pathLst>
                <a:path w="24384000" h="3830066">
                  <a:moveTo>
                    <a:pt x="0" y="0"/>
                  </a:moveTo>
                  <a:lnTo>
                    <a:pt x="24384000" y="0"/>
                  </a:lnTo>
                  <a:lnTo>
                    <a:pt x="24384000" y="3830066"/>
                  </a:lnTo>
                  <a:lnTo>
                    <a:pt x="0" y="3830066"/>
                  </a:lnTo>
                  <a:close/>
                </a:path>
              </a:pathLst>
            </a:custGeom>
            <a:solidFill>
              <a:srgbClr val="9E7C0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348738" y="839652"/>
            <a:ext cx="16233456" cy="1250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32"/>
              </a:lnSpc>
            </a:pPr>
            <a:r>
              <a:rPr lang="en-US" sz="5400" b="1" spc="50">
                <a:solidFill>
                  <a:srgbClr val="F5E8DA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BCPSOPE Mission: Give our members a voice in the workplace</a:t>
            </a:r>
          </a:p>
        </p:txBody>
      </p:sp>
      <p:sp>
        <p:nvSpPr>
          <p:cNvPr id="5" name="Freeform 5"/>
          <p:cNvSpPr/>
          <p:nvPr/>
        </p:nvSpPr>
        <p:spPr>
          <a:xfrm>
            <a:off x="1126672" y="3609378"/>
            <a:ext cx="15773399" cy="5481252"/>
          </a:xfrm>
          <a:custGeom>
            <a:avLst/>
            <a:gdLst/>
            <a:ahLst/>
            <a:cxnLst/>
            <a:rect l="l" t="t" r="r" b="b"/>
            <a:pathLst>
              <a:path w="15773399" h="5481252">
                <a:moveTo>
                  <a:pt x="0" y="0"/>
                </a:moveTo>
                <a:lnTo>
                  <a:pt x="15773399" y="0"/>
                </a:lnTo>
                <a:lnTo>
                  <a:pt x="15773399" y="5481252"/>
                </a:lnTo>
                <a:lnTo>
                  <a:pt x="0" y="54812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" b="-1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17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050" y="0"/>
            <a:ext cx="18288002" cy="2872596"/>
            <a:chOff x="0" y="0"/>
            <a:chExt cx="24384002" cy="38301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3830066"/>
            </a:xfrm>
            <a:custGeom>
              <a:avLst/>
              <a:gdLst/>
              <a:ahLst/>
              <a:cxnLst/>
              <a:rect l="l" t="t" r="r" b="b"/>
              <a:pathLst>
                <a:path w="24384000" h="3830066">
                  <a:moveTo>
                    <a:pt x="0" y="0"/>
                  </a:moveTo>
                  <a:lnTo>
                    <a:pt x="24384000" y="0"/>
                  </a:lnTo>
                  <a:lnTo>
                    <a:pt x="24384000" y="3830066"/>
                  </a:lnTo>
                  <a:lnTo>
                    <a:pt x="0" y="3830066"/>
                  </a:lnTo>
                  <a:close/>
                </a:path>
              </a:pathLst>
            </a:custGeom>
            <a:solidFill>
              <a:srgbClr val="9E7C0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348738" y="674370"/>
            <a:ext cx="15590518" cy="1250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32"/>
              </a:lnSpc>
            </a:pPr>
            <a:r>
              <a:rPr lang="en-US" sz="5400" b="1" spc="50">
                <a:solidFill>
                  <a:srgbClr val="F5E8DA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Ongoing Strategic Goals 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81050" y="4012756"/>
            <a:ext cx="4648276" cy="2965562"/>
            <a:chOff x="0" y="0"/>
            <a:chExt cx="6197702" cy="3954082"/>
          </a:xfrm>
        </p:grpSpPr>
        <p:sp>
          <p:nvSpPr>
            <p:cNvPr id="6" name="Freeform 6"/>
            <p:cNvSpPr/>
            <p:nvPr/>
          </p:nvSpPr>
          <p:spPr>
            <a:xfrm>
              <a:off x="25400" y="25400"/>
              <a:ext cx="6146927" cy="3903345"/>
            </a:xfrm>
            <a:custGeom>
              <a:avLst/>
              <a:gdLst/>
              <a:ahLst/>
              <a:cxnLst/>
              <a:rect l="l" t="t" r="r" b="b"/>
              <a:pathLst>
                <a:path w="6146927" h="3903345">
                  <a:moveTo>
                    <a:pt x="0" y="390271"/>
                  </a:moveTo>
                  <a:cubicBezTo>
                    <a:pt x="0" y="174752"/>
                    <a:pt x="175641" y="0"/>
                    <a:pt x="392176" y="0"/>
                  </a:cubicBezTo>
                  <a:lnTo>
                    <a:pt x="5754751" y="0"/>
                  </a:lnTo>
                  <a:cubicBezTo>
                    <a:pt x="5971286" y="0"/>
                    <a:pt x="6146927" y="174752"/>
                    <a:pt x="6146927" y="390271"/>
                  </a:cubicBezTo>
                  <a:lnTo>
                    <a:pt x="6146927" y="3512947"/>
                  </a:lnTo>
                  <a:cubicBezTo>
                    <a:pt x="6146927" y="3728466"/>
                    <a:pt x="5971286" y="3903218"/>
                    <a:pt x="5754751" y="3903218"/>
                  </a:cubicBezTo>
                  <a:lnTo>
                    <a:pt x="392176" y="3903218"/>
                  </a:lnTo>
                  <a:cubicBezTo>
                    <a:pt x="175641" y="3903345"/>
                    <a:pt x="0" y="3728466"/>
                    <a:pt x="0" y="3512947"/>
                  </a:cubicBezTo>
                  <a:close/>
                </a:path>
              </a:pathLst>
            </a:custGeom>
            <a:solidFill>
              <a:srgbClr val="9E7C0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6197727" cy="3954145"/>
            </a:xfrm>
            <a:custGeom>
              <a:avLst/>
              <a:gdLst/>
              <a:ahLst/>
              <a:cxnLst/>
              <a:rect l="l" t="t" r="r" b="b"/>
              <a:pathLst>
                <a:path w="6197727" h="3954145">
                  <a:moveTo>
                    <a:pt x="0" y="415671"/>
                  </a:moveTo>
                  <a:cubicBezTo>
                    <a:pt x="0" y="186055"/>
                    <a:pt x="187071" y="0"/>
                    <a:pt x="417576" y="0"/>
                  </a:cubicBezTo>
                  <a:lnTo>
                    <a:pt x="5780151" y="0"/>
                  </a:lnTo>
                  <a:lnTo>
                    <a:pt x="5780151" y="25400"/>
                  </a:lnTo>
                  <a:lnTo>
                    <a:pt x="5780151" y="0"/>
                  </a:lnTo>
                  <a:cubicBezTo>
                    <a:pt x="6010656" y="0"/>
                    <a:pt x="6197727" y="186055"/>
                    <a:pt x="6197727" y="415671"/>
                  </a:cubicBezTo>
                  <a:lnTo>
                    <a:pt x="6172327" y="415671"/>
                  </a:lnTo>
                  <a:lnTo>
                    <a:pt x="6197727" y="415671"/>
                  </a:lnTo>
                  <a:lnTo>
                    <a:pt x="6197727" y="3538347"/>
                  </a:lnTo>
                  <a:lnTo>
                    <a:pt x="6172327" y="3538347"/>
                  </a:lnTo>
                  <a:lnTo>
                    <a:pt x="6197727" y="3538347"/>
                  </a:lnTo>
                  <a:cubicBezTo>
                    <a:pt x="6197727" y="3768090"/>
                    <a:pt x="6010656" y="3954018"/>
                    <a:pt x="5780151" y="3954018"/>
                  </a:cubicBezTo>
                  <a:lnTo>
                    <a:pt x="5780151" y="3928618"/>
                  </a:lnTo>
                  <a:lnTo>
                    <a:pt x="5780151" y="3954018"/>
                  </a:lnTo>
                  <a:lnTo>
                    <a:pt x="417576" y="3954018"/>
                  </a:lnTo>
                  <a:lnTo>
                    <a:pt x="417576" y="3928618"/>
                  </a:lnTo>
                  <a:lnTo>
                    <a:pt x="417576" y="3954018"/>
                  </a:lnTo>
                  <a:cubicBezTo>
                    <a:pt x="187071" y="3954145"/>
                    <a:pt x="0" y="3768090"/>
                    <a:pt x="0" y="3538347"/>
                  </a:cubicBezTo>
                  <a:lnTo>
                    <a:pt x="0" y="415671"/>
                  </a:lnTo>
                  <a:lnTo>
                    <a:pt x="25400" y="415671"/>
                  </a:lnTo>
                  <a:lnTo>
                    <a:pt x="0" y="415671"/>
                  </a:lnTo>
                  <a:moveTo>
                    <a:pt x="50800" y="415671"/>
                  </a:moveTo>
                  <a:lnTo>
                    <a:pt x="50800" y="3538347"/>
                  </a:lnTo>
                  <a:lnTo>
                    <a:pt x="25400" y="3538347"/>
                  </a:lnTo>
                  <a:lnTo>
                    <a:pt x="50800" y="3538347"/>
                  </a:lnTo>
                  <a:cubicBezTo>
                    <a:pt x="50800" y="3739769"/>
                    <a:pt x="214884" y="3903218"/>
                    <a:pt x="417576" y="3903218"/>
                  </a:cubicBezTo>
                  <a:lnTo>
                    <a:pt x="5780151" y="3903218"/>
                  </a:lnTo>
                  <a:cubicBezTo>
                    <a:pt x="5982843" y="3903218"/>
                    <a:pt x="6146927" y="3739769"/>
                    <a:pt x="6146927" y="3538347"/>
                  </a:cubicBezTo>
                  <a:lnTo>
                    <a:pt x="6146927" y="415671"/>
                  </a:lnTo>
                  <a:cubicBezTo>
                    <a:pt x="6146927" y="214249"/>
                    <a:pt x="5982843" y="50800"/>
                    <a:pt x="5780151" y="50800"/>
                  </a:cubicBezTo>
                  <a:lnTo>
                    <a:pt x="417576" y="50800"/>
                  </a:lnTo>
                  <a:lnTo>
                    <a:pt x="417576" y="25400"/>
                  </a:lnTo>
                  <a:lnTo>
                    <a:pt x="417576" y="50800"/>
                  </a:lnTo>
                  <a:cubicBezTo>
                    <a:pt x="214884" y="50800"/>
                    <a:pt x="50800" y="214249"/>
                    <a:pt x="50800" y="415671"/>
                  </a:cubicBezTo>
                  <a:close/>
                </a:path>
              </a:pathLst>
            </a:custGeom>
            <a:solidFill>
              <a:srgbClr val="24177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37932" y="4331011"/>
            <a:ext cx="4301530" cy="2357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6"/>
              </a:lnSpc>
            </a:pPr>
            <a:r>
              <a:rPr lang="en-US" sz="3450" spc="32">
                <a:solidFill>
                  <a:srgbClr val="F5E8D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Collaboration with BCPS Leadership to cultivate a positive work environment for employees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444387" y="4057986"/>
            <a:ext cx="4648276" cy="2965562"/>
            <a:chOff x="0" y="0"/>
            <a:chExt cx="6197702" cy="3954082"/>
          </a:xfrm>
        </p:grpSpPr>
        <p:sp>
          <p:nvSpPr>
            <p:cNvPr id="10" name="Freeform 10"/>
            <p:cNvSpPr/>
            <p:nvPr/>
          </p:nvSpPr>
          <p:spPr>
            <a:xfrm>
              <a:off x="25400" y="25400"/>
              <a:ext cx="6146927" cy="3903345"/>
            </a:xfrm>
            <a:custGeom>
              <a:avLst/>
              <a:gdLst/>
              <a:ahLst/>
              <a:cxnLst/>
              <a:rect l="l" t="t" r="r" b="b"/>
              <a:pathLst>
                <a:path w="6146927" h="3903345">
                  <a:moveTo>
                    <a:pt x="0" y="390271"/>
                  </a:moveTo>
                  <a:cubicBezTo>
                    <a:pt x="0" y="174752"/>
                    <a:pt x="175641" y="0"/>
                    <a:pt x="392176" y="0"/>
                  </a:cubicBezTo>
                  <a:lnTo>
                    <a:pt x="5754751" y="0"/>
                  </a:lnTo>
                  <a:cubicBezTo>
                    <a:pt x="5971286" y="0"/>
                    <a:pt x="6146927" y="174752"/>
                    <a:pt x="6146927" y="390271"/>
                  </a:cubicBezTo>
                  <a:lnTo>
                    <a:pt x="6146927" y="3512947"/>
                  </a:lnTo>
                  <a:cubicBezTo>
                    <a:pt x="6146927" y="3728466"/>
                    <a:pt x="5971286" y="3903218"/>
                    <a:pt x="5754751" y="3903218"/>
                  </a:cubicBezTo>
                  <a:lnTo>
                    <a:pt x="392176" y="3903218"/>
                  </a:lnTo>
                  <a:cubicBezTo>
                    <a:pt x="175641" y="3903345"/>
                    <a:pt x="0" y="3728466"/>
                    <a:pt x="0" y="3512947"/>
                  </a:cubicBezTo>
                  <a:close/>
                </a:path>
              </a:pathLst>
            </a:custGeom>
            <a:solidFill>
              <a:srgbClr val="9E7C0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197727" cy="3954145"/>
            </a:xfrm>
            <a:custGeom>
              <a:avLst/>
              <a:gdLst/>
              <a:ahLst/>
              <a:cxnLst/>
              <a:rect l="l" t="t" r="r" b="b"/>
              <a:pathLst>
                <a:path w="6197727" h="3954145">
                  <a:moveTo>
                    <a:pt x="0" y="415671"/>
                  </a:moveTo>
                  <a:cubicBezTo>
                    <a:pt x="0" y="186055"/>
                    <a:pt x="187071" y="0"/>
                    <a:pt x="417576" y="0"/>
                  </a:cubicBezTo>
                  <a:lnTo>
                    <a:pt x="5780151" y="0"/>
                  </a:lnTo>
                  <a:lnTo>
                    <a:pt x="5780151" y="25400"/>
                  </a:lnTo>
                  <a:lnTo>
                    <a:pt x="5780151" y="0"/>
                  </a:lnTo>
                  <a:cubicBezTo>
                    <a:pt x="6010656" y="0"/>
                    <a:pt x="6197727" y="186055"/>
                    <a:pt x="6197727" y="415671"/>
                  </a:cubicBezTo>
                  <a:lnTo>
                    <a:pt x="6172327" y="415671"/>
                  </a:lnTo>
                  <a:lnTo>
                    <a:pt x="6197727" y="415671"/>
                  </a:lnTo>
                  <a:lnTo>
                    <a:pt x="6197727" y="3538347"/>
                  </a:lnTo>
                  <a:lnTo>
                    <a:pt x="6172327" y="3538347"/>
                  </a:lnTo>
                  <a:lnTo>
                    <a:pt x="6197727" y="3538347"/>
                  </a:lnTo>
                  <a:cubicBezTo>
                    <a:pt x="6197727" y="3768090"/>
                    <a:pt x="6010656" y="3954018"/>
                    <a:pt x="5780151" y="3954018"/>
                  </a:cubicBezTo>
                  <a:lnTo>
                    <a:pt x="5780151" y="3928618"/>
                  </a:lnTo>
                  <a:lnTo>
                    <a:pt x="5780151" y="3954018"/>
                  </a:lnTo>
                  <a:lnTo>
                    <a:pt x="417576" y="3954018"/>
                  </a:lnTo>
                  <a:lnTo>
                    <a:pt x="417576" y="3928618"/>
                  </a:lnTo>
                  <a:lnTo>
                    <a:pt x="417576" y="3954018"/>
                  </a:lnTo>
                  <a:cubicBezTo>
                    <a:pt x="187071" y="3954145"/>
                    <a:pt x="0" y="3768090"/>
                    <a:pt x="0" y="3538347"/>
                  </a:cubicBezTo>
                  <a:lnTo>
                    <a:pt x="0" y="415671"/>
                  </a:lnTo>
                  <a:lnTo>
                    <a:pt x="25400" y="415671"/>
                  </a:lnTo>
                  <a:lnTo>
                    <a:pt x="0" y="415671"/>
                  </a:lnTo>
                  <a:moveTo>
                    <a:pt x="50800" y="415671"/>
                  </a:moveTo>
                  <a:lnTo>
                    <a:pt x="50800" y="3538347"/>
                  </a:lnTo>
                  <a:lnTo>
                    <a:pt x="25400" y="3538347"/>
                  </a:lnTo>
                  <a:lnTo>
                    <a:pt x="50800" y="3538347"/>
                  </a:lnTo>
                  <a:cubicBezTo>
                    <a:pt x="50800" y="3739769"/>
                    <a:pt x="214884" y="3903218"/>
                    <a:pt x="417576" y="3903218"/>
                  </a:cubicBezTo>
                  <a:lnTo>
                    <a:pt x="5780151" y="3903218"/>
                  </a:lnTo>
                  <a:cubicBezTo>
                    <a:pt x="5982843" y="3903218"/>
                    <a:pt x="6146927" y="3739769"/>
                    <a:pt x="6146927" y="3538347"/>
                  </a:cubicBezTo>
                  <a:lnTo>
                    <a:pt x="6146927" y="415671"/>
                  </a:lnTo>
                  <a:cubicBezTo>
                    <a:pt x="6146927" y="214249"/>
                    <a:pt x="5982843" y="50800"/>
                    <a:pt x="5780151" y="50800"/>
                  </a:cubicBezTo>
                  <a:lnTo>
                    <a:pt x="417576" y="50800"/>
                  </a:lnTo>
                  <a:lnTo>
                    <a:pt x="417576" y="25400"/>
                  </a:lnTo>
                  <a:lnTo>
                    <a:pt x="417576" y="50800"/>
                  </a:lnTo>
                  <a:cubicBezTo>
                    <a:pt x="214884" y="50800"/>
                    <a:pt x="50800" y="214249"/>
                    <a:pt x="50800" y="415671"/>
                  </a:cubicBezTo>
                  <a:close/>
                </a:path>
              </a:pathLst>
            </a:custGeom>
            <a:solidFill>
              <a:srgbClr val="24177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589084" y="4388077"/>
            <a:ext cx="4301530" cy="2590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6"/>
              </a:lnSpc>
            </a:pPr>
            <a:r>
              <a:rPr lang="en-US" sz="3450" spc="32">
                <a:solidFill>
                  <a:srgbClr val="F5E8D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Collaboration with other BCPS Unions to support our workforce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2050373" y="4012756"/>
            <a:ext cx="4648276" cy="2965562"/>
            <a:chOff x="0" y="0"/>
            <a:chExt cx="6197702" cy="3954082"/>
          </a:xfrm>
        </p:grpSpPr>
        <p:sp>
          <p:nvSpPr>
            <p:cNvPr id="14" name="Freeform 14"/>
            <p:cNvSpPr/>
            <p:nvPr/>
          </p:nvSpPr>
          <p:spPr>
            <a:xfrm>
              <a:off x="25400" y="25400"/>
              <a:ext cx="6146927" cy="3903345"/>
            </a:xfrm>
            <a:custGeom>
              <a:avLst/>
              <a:gdLst/>
              <a:ahLst/>
              <a:cxnLst/>
              <a:rect l="l" t="t" r="r" b="b"/>
              <a:pathLst>
                <a:path w="6146927" h="3903345">
                  <a:moveTo>
                    <a:pt x="0" y="390271"/>
                  </a:moveTo>
                  <a:cubicBezTo>
                    <a:pt x="0" y="174752"/>
                    <a:pt x="175641" y="0"/>
                    <a:pt x="392176" y="0"/>
                  </a:cubicBezTo>
                  <a:lnTo>
                    <a:pt x="5754751" y="0"/>
                  </a:lnTo>
                  <a:cubicBezTo>
                    <a:pt x="5971286" y="0"/>
                    <a:pt x="6146927" y="174752"/>
                    <a:pt x="6146927" y="390271"/>
                  </a:cubicBezTo>
                  <a:lnTo>
                    <a:pt x="6146927" y="3512947"/>
                  </a:lnTo>
                  <a:cubicBezTo>
                    <a:pt x="6146927" y="3728466"/>
                    <a:pt x="5971286" y="3903218"/>
                    <a:pt x="5754751" y="3903218"/>
                  </a:cubicBezTo>
                  <a:lnTo>
                    <a:pt x="392176" y="3903218"/>
                  </a:lnTo>
                  <a:cubicBezTo>
                    <a:pt x="175641" y="3903345"/>
                    <a:pt x="0" y="3728466"/>
                    <a:pt x="0" y="3512947"/>
                  </a:cubicBezTo>
                  <a:close/>
                </a:path>
              </a:pathLst>
            </a:custGeom>
            <a:solidFill>
              <a:srgbClr val="9E7C0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6197727" cy="3954145"/>
            </a:xfrm>
            <a:custGeom>
              <a:avLst/>
              <a:gdLst/>
              <a:ahLst/>
              <a:cxnLst/>
              <a:rect l="l" t="t" r="r" b="b"/>
              <a:pathLst>
                <a:path w="6197727" h="3954145">
                  <a:moveTo>
                    <a:pt x="0" y="415671"/>
                  </a:moveTo>
                  <a:cubicBezTo>
                    <a:pt x="0" y="186055"/>
                    <a:pt x="187071" y="0"/>
                    <a:pt x="417576" y="0"/>
                  </a:cubicBezTo>
                  <a:lnTo>
                    <a:pt x="5780151" y="0"/>
                  </a:lnTo>
                  <a:lnTo>
                    <a:pt x="5780151" y="25400"/>
                  </a:lnTo>
                  <a:lnTo>
                    <a:pt x="5780151" y="0"/>
                  </a:lnTo>
                  <a:cubicBezTo>
                    <a:pt x="6010656" y="0"/>
                    <a:pt x="6197727" y="186055"/>
                    <a:pt x="6197727" y="415671"/>
                  </a:cubicBezTo>
                  <a:lnTo>
                    <a:pt x="6172327" y="415671"/>
                  </a:lnTo>
                  <a:lnTo>
                    <a:pt x="6197727" y="415671"/>
                  </a:lnTo>
                  <a:lnTo>
                    <a:pt x="6197727" y="3538347"/>
                  </a:lnTo>
                  <a:lnTo>
                    <a:pt x="6172327" y="3538347"/>
                  </a:lnTo>
                  <a:lnTo>
                    <a:pt x="6197727" y="3538347"/>
                  </a:lnTo>
                  <a:cubicBezTo>
                    <a:pt x="6197727" y="3768090"/>
                    <a:pt x="6010656" y="3954018"/>
                    <a:pt x="5780151" y="3954018"/>
                  </a:cubicBezTo>
                  <a:lnTo>
                    <a:pt x="5780151" y="3928618"/>
                  </a:lnTo>
                  <a:lnTo>
                    <a:pt x="5780151" y="3954018"/>
                  </a:lnTo>
                  <a:lnTo>
                    <a:pt x="417576" y="3954018"/>
                  </a:lnTo>
                  <a:lnTo>
                    <a:pt x="417576" y="3928618"/>
                  </a:lnTo>
                  <a:lnTo>
                    <a:pt x="417576" y="3954018"/>
                  </a:lnTo>
                  <a:cubicBezTo>
                    <a:pt x="187071" y="3954145"/>
                    <a:pt x="0" y="3768090"/>
                    <a:pt x="0" y="3538347"/>
                  </a:cubicBezTo>
                  <a:lnTo>
                    <a:pt x="0" y="415671"/>
                  </a:lnTo>
                  <a:lnTo>
                    <a:pt x="25400" y="415671"/>
                  </a:lnTo>
                  <a:lnTo>
                    <a:pt x="0" y="415671"/>
                  </a:lnTo>
                  <a:moveTo>
                    <a:pt x="50800" y="415671"/>
                  </a:moveTo>
                  <a:lnTo>
                    <a:pt x="50800" y="3538347"/>
                  </a:lnTo>
                  <a:lnTo>
                    <a:pt x="25400" y="3538347"/>
                  </a:lnTo>
                  <a:lnTo>
                    <a:pt x="50800" y="3538347"/>
                  </a:lnTo>
                  <a:cubicBezTo>
                    <a:pt x="50800" y="3739769"/>
                    <a:pt x="214884" y="3903218"/>
                    <a:pt x="417576" y="3903218"/>
                  </a:cubicBezTo>
                  <a:lnTo>
                    <a:pt x="5780151" y="3903218"/>
                  </a:lnTo>
                  <a:cubicBezTo>
                    <a:pt x="5982843" y="3903218"/>
                    <a:pt x="6146927" y="3739769"/>
                    <a:pt x="6146927" y="3538347"/>
                  </a:cubicBezTo>
                  <a:lnTo>
                    <a:pt x="6146927" y="415671"/>
                  </a:lnTo>
                  <a:cubicBezTo>
                    <a:pt x="6146927" y="214249"/>
                    <a:pt x="5982843" y="50800"/>
                    <a:pt x="5780151" y="50800"/>
                  </a:cubicBezTo>
                  <a:lnTo>
                    <a:pt x="417576" y="50800"/>
                  </a:lnTo>
                  <a:lnTo>
                    <a:pt x="417576" y="25400"/>
                  </a:lnTo>
                  <a:lnTo>
                    <a:pt x="417576" y="50800"/>
                  </a:lnTo>
                  <a:cubicBezTo>
                    <a:pt x="214884" y="50800"/>
                    <a:pt x="50800" y="214249"/>
                    <a:pt x="50800" y="415671"/>
                  </a:cubicBezTo>
                  <a:close/>
                </a:path>
              </a:pathLst>
            </a:custGeom>
            <a:solidFill>
              <a:srgbClr val="24177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223746" y="4214704"/>
            <a:ext cx="4301530" cy="2590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6"/>
              </a:lnSpc>
            </a:pPr>
            <a:r>
              <a:rPr lang="en-US" sz="3450" spc="32">
                <a:solidFill>
                  <a:srgbClr val="F5E8D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Ombudsman support to our members and discounted legal services to support our members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17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8250" y="4237881"/>
            <a:ext cx="15811500" cy="907500"/>
            <a:chOff x="0" y="0"/>
            <a:chExt cx="21082000" cy="1210000"/>
          </a:xfrm>
        </p:grpSpPr>
        <p:sp>
          <p:nvSpPr>
            <p:cNvPr id="3" name="Freeform 3"/>
            <p:cNvSpPr/>
            <p:nvPr/>
          </p:nvSpPr>
          <p:spPr>
            <a:xfrm>
              <a:off x="25400" y="25400"/>
              <a:ext cx="21031200" cy="1159256"/>
            </a:xfrm>
            <a:custGeom>
              <a:avLst/>
              <a:gdLst/>
              <a:ahLst/>
              <a:cxnLst/>
              <a:rect l="l" t="t" r="r" b="b"/>
              <a:pathLst>
                <a:path w="21031200" h="1159256">
                  <a:moveTo>
                    <a:pt x="0" y="0"/>
                  </a:moveTo>
                  <a:lnTo>
                    <a:pt x="21031200" y="0"/>
                  </a:lnTo>
                  <a:lnTo>
                    <a:pt x="21031200" y="1159256"/>
                  </a:lnTo>
                  <a:lnTo>
                    <a:pt x="0" y="1159256"/>
                  </a:lnTo>
                  <a:close/>
                </a:path>
              </a:pathLst>
            </a:custGeom>
            <a:solidFill>
              <a:srgbClr val="241773">
                <a:alpha val="8078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21082000" cy="1210056"/>
            </a:xfrm>
            <a:custGeom>
              <a:avLst/>
              <a:gdLst/>
              <a:ahLst/>
              <a:cxnLst/>
              <a:rect l="l" t="t" r="r" b="b"/>
              <a:pathLst>
                <a:path w="21082000" h="1210056">
                  <a:moveTo>
                    <a:pt x="25400" y="0"/>
                  </a:moveTo>
                  <a:lnTo>
                    <a:pt x="21056600" y="0"/>
                  </a:lnTo>
                  <a:cubicBezTo>
                    <a:pt x="21070570" y="0"/>
                    <a:pt x="21082000" y="11430"/>
                    <a:pt x="21082000" y="25400"/>
                  </a:cubicBezTo>
                  <a:lnTo>
                    <a:pt x="21082000" y="1184656"/>
                  </a:lnTo>
                  <a:cubicBezTo>
                    <a:pt x="21082000" y="1198626"/>
                    <a:pt x="21070570" y="1210056"/>
                    <a:pt x="21056600" y="1210056"/>
                  </a:cubicBezTo>
                  <a:lnTo>
                    <a:pt x="25400" y="1210056"/>
                  </a:lnTo>
                  <a:cubicBezTo>
                    <a:pt x="11430" y="1210056"/>
                    <a:pt x="0" y="1198626"/>
                    <a:pt x="0" y="1184656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1184656"/>
                  </a:lnTo>
                  <a:lnTo>
                    <a:pt x="25400" y="1184656"/>
                  </a:lnTo>
                  <a:lnTo>
                    <a:pt x="25400" y="1159256"/>
                  </a:lnTo>
                  <a:lnTo>
                    <a:pt x="21056600" y="1159256"/>
                  </a:lnTo>
                  <a:lnTo>
                    <a:pt x="21056600" y="1184656"/>
                  </a:lnTo>
                  <a:lnTo>
                    <a:pt x="21031200" y="1184656"/>
                  </a:lnTo>
                  <a:lnTo>
                    <a:pt x="21031200" y="25400"/>
                  </a:lnTo>
                  <a:lnTo>
                    <a:pt x="21056600" y="25400"/>
                  </a:lnTo>
                  <a:lnTo>
                    <a:pt x="21056600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9E7C0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026920" y="3728661"/>
            <a:ext cx="11079480" cy="1056540"/>
            <a:chOff x="0" y="0"/>
            <a:chExt cx="14772640" cy="1408720"/>
          </a:xfrm>
        </p:grpSpPr>
        <p:sp>
          <p:nvSpPr>
            <p:cNvPr id="6" name="Freeform 6"/>
            <p:cNvSpPr/>
            <p:nvPr/>
          </p:nvSpPr>
          <p:spPr>
            <a:xfrm>
              <a:off x="25400" y="25400"/>
              <a:ext cx="14721841" cy="1357884"/>
            </a:xfrm>
            <a:custGeom>
              <a:avLst/>
              <a:gdLst/>
              <a:ahLst/>
              <a:cxnLst/>
              <a:rect l="l" t="t" r="r" b="b"/>
              <a:pathLst>
                <a:path w="14721841" h="1357884">
                  <a:moveTo>
                    <a:pt x="0" y="226314"/>
                  </a:moveTo>
                  <a:cubicBezTo>
                    <a:pt x="0" y="101346"/>
                    <a:pt x="104775" y="0"/>
                    <a:pt x="233934" y="0"/>
                  </a:cubicBezTo>
                  <a:lnTo>
                    <a:pt x="14487906" y="0"/>
                  </a:lnTo>
                  <a:cubicBezTo>
                    <a:pt x="14617193" y="0"/>
                    <a:pt x="14721841" y="101346"/>
                    <a:pt x="14721841" y="226314"/>
                  </a:cubicBezTo>
                  <a:lnTo>
                    <a:pt x="14721841" y="1131570"/>
                  </a:lnTo>
                  <a:cubicBezTo>
                    <a:pt x="14721841" y="1256538"/>
                    <a:pt x="14617066" y="1357884"/>
                    <a:pt x="14487906" y="1357884"/>
                  </a:cubicBezTo>
                  <a:lnTo>
                    <a:pt x="233934" y="1357884"/>
                  </a:lnTo>
                  <a:cubicBezTo>
                    <a:pt x="104775" y="1357884"/>
                    <a:pt x="0" y="1256538"/>
                    <a:pt x="0" y="1131570"/>
                  </a:cubicBezTo>
                  <a:close/>
                </a:path>
              </a:pathLst>
            </a:custGeom>
            <a:solidFill>
              <a:srgbClr val="9E7C0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4772641" cy="1408684"/>
            </a:xfrm>
            <a:custGeom>
              <a:avLst/>
              <a:gdLst/>
              <a:ahLst/>
              <a:cxnLst/>
              <a:rect l="l" t="t" r="r" b="b"/>
              <a:pathLst>
                <a:path w="14772641" h="1408684">
                  <a:moveTo>
                    <a:pt x="0" y="251714"/>
                  </a:moveTo>
                  <a:cubicBezTo>
                    <a:pt x="0" y="111887"/>
                    <a:pt x="116967" y="0"/>
                    <a:pt x="259334" y="0"/>
                  </a:cubicBezTo>
                  <a:lnTo>
                    <a:pt x="14513306" y="0"/>
                  </a:lnTo>
                  <a:lnTo>
                    <a:pt x="14513306" y="25400"/>
                  </a:lnTo>
                  <a:lnTo>
                    <a:pt x="14513306" y="0"/>
                  </a:lnTo>
                  <a:cubicBezTo>
                    <a:pt x="14655800" y="0"/>
                    <a:pt x="14772641" y="111887"/>
                    <a:pt x="14772641" y="251714"/>
                  </a:cubicBezTo>
                  <a:lnTo>
                    <a:pt x="14747241" y="251714"/>
                  </a:lnTo>
                  <a:lnTo>
                    <a:pt x="14772641" y="251714"/>
                  </a:lnTo>
                  <a:lnTo>
                    <a:pt x="14772641" y="1156970"/>
                  </a:lnTo>
                  <a:lnTo>
                    <a:pt x="14747241" y="1156970"/>
                  </a:lnTo>
                  <a:lnTo>
                    <a:pt x="14772641" y="1156970"/>
                  </a:lnTo>
                  <a:cubicBezTo>
                    <a:pt x="14772641" y="1296797"/>
                    <a:pt x="14655673" y="1408684"/>
                    <a:pt x="14513306" y="1408684"/>
                  </a:cubicBezTo>
                  <a:lnTo>
                    <a:pt x="14513306" y="1383284"/>
                  </a:lnTo>
                  <a:lnTo>
                    <a:pt x="14513306" y="1408684"/>
                  </a:lnTo>
                  <a:lnTo>
                    <a:pt x="259334" y="1408684"/>
                  </a:lnTo>
                  <a:lnTo>
                    <a:pt x="259334" y="1383284"/>
                  </a:lnTo>
                  <a:lnTo>
                    <a:pt x="259334" y="1408684"/>
                  </a:lnTo>
                  <a:cubicBezTo>
                    <a:pt x="116967" y="1408684"/>
                    <a:pt x="0" y="1296797"/>
                    <a:pt x="0" y="1156970"/>
                  </a:cubicBezTo>
                  <a:lnTo>
                    <a:pt x="0" y="251714"/>
                  </a:lnTo>
                  <a:lnTo>
                    <a:pt x="25400" y="251714"/>
                  </a:lnTo>
                  <a:lnTo>
                    <a:pt x="0" y="251714"/>
                  </a:lnTo>
                  <a:moveTo>
                    <a:pt x="50800" y="251714"/>
                  </a:moveTo>
                  <a:lnTo>
                    <a:pt x="50800" y="1156970"/>
                  </a:lnTo>
                  <a:lnTo>
                    <a:pt x="25400" y="1156970"/>
                  </a:lnTo>
                  <a:lnTo>
                    <a:pt x="50800" y="1156970"/>
                  </a:lnTo>
                  <a:cubicBezTo>
                    <a:pt x="50800" y="1267206"/>
                    <a:pt x="143383" y="1357884"/>
                    <a:pt x="259334" y="1357884"/>
                  </a:cubicBezTo>
                  <a:lnTo>
                    <a:pt x="14513306" y="1357884"/>
                  </a:lnTo>
                  <a:cubicBezTo>
                    <a:pt x="14629257" y="1357884"/>
                    <a:pt x="14721841" y="1267079"/>
                    <a:pt x="14721841" y="1156970"/>
                  </a:cubicBezTo>
                  <a:lnTo>
                    <a:pt x="14721841" y="251714"/>
                  </a:lnTo>
                  <a:cubicBezTo>
                    <a:pt x="14721841" y="141478"/>
                    <a:pt x="14629257" y="50800"/>
                    <a:pt x="14513306" y="50800"/>
                  </a:cubicBezTo>
                  <a:lnTo>
                    <a:pt x="259334" y="50800"/>
                  </a:lnTo>
                  <a:lnTo>
                    <a:pt x="259334" y="25400"/>
                  </a:lnTo>
                  <a:lnTo>
                    <a:pt x="259334" y="50800"/>
                  </a:lnTo>
                  <a:cubicBezTo>
                    <a:pt x="143383" y="50800"/>
                    <a:pt x="50800" y="141605"/>
                    <a:pt x="50800" y="251714"/>
                  </a:cubicBezTo>
                  <a:close/>
                </a:path>
              </a:pathLst>
            </a:custGeom>
            <a:solidFill>
              <a:srgbClr val="24177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38250" y="5802801"/>
            <a:ext cx="15811500" cy="907500"/>
            <a:chOff x="0" y="0"/>
            <a:chExt cx="21082000" cy="1210000"/>
          </a:xfrm>
        </p:grpSpPr>
        <p:sp>
          <p:nvSpPr>
            <p:cNvPr id="9" name="Freeform 9"/>
            <p:cNvSpPr/>
            <p:nvPr/>
          </p:nvSpPr>
          <p:spPr>
            <a:xfrm>
              <a:off x="25400" y="25400"/>
              <a:ext cx="21031200" cy="1159256"/>
            </a:xfrm>
            <a:custGeom>
              <a:avLst/>
              <a:gdLst/>
              <a:ahLst/>
              <a:cxnLst/>
              <a:rect l="l" t="t" r="r" b="b"/>
              <a:pathLst>
                <a:path w="21031200" h="1159256">
                  <a:moveTo>
                    <a:pt x="0" y="0"/>
                  </a:moveTo>
                  <a:lnTo>
                    <a:pt x="21031200" y="0"/>
                  </a:lnTo>
                  <a:lnTo>
                    <a:pt x="21031200" y="1159256"/>
                  </a:lnTo>
                  <a:lnTo>
                    <a:pt x="0" y="1159256"/>
                  </a:lnTo>
                  <a:close/>
                </a:path>
              </a:pathLst>
            </a:custGeom>
            <a:solidFill>
              <a:srgbClr val="241773">
                <a:alpha val="8078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21082000" cy="1210056"/>
            </a:xfrm>
            <a:custGeom>
              <a:avLst/>
              <a:gdLst/>
              <a:ahLst/>
              <a:cxnLst/>
              <a:rect l="l" t="t" r="r" b="b"/>
              <a:pathLst>
                <a:path w="21082000" h="1210056">
                  <a:moveTo>
                    <a:pt x="25400" y="0"/>
                  </a:moveTo>
                  <a:lnTo>
                    <a:pt x="21056600" y="0"/>
                  </a:lnTo>
                  <a:cubicBezTo>
                    <a:pt x="21070570" y="0"/>
                    <a:pt x="21082000" y="11430"/>
                    <a:pt x="21082000" y="25400"/>
                  </a:cubicBezTo>
                  <a:lnTo>
                    <a:pt x="21082000" y="1184656"/>
                  </a:lnTo>
                  <a:cubicBezTo>
                    <a:pt x="21082000" y="1198626"/>
                    <a:pt x="21070570" y="1210056"/>
                    <a:pt x="21056600" y="1210056"/>
                  </a:cubicBezTo>
                  <a:lnTo>
                    <a:pt x="25400" y="1210056"/>
                  </a:lnTo>
                  <a:cubicBezTo>
                    <a:pt x="11430" y="1210056"/>
                    <a:pt x="0" y="1198626"/>
                    <a:pt x="0" y="1184656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1184656"/>
                  </a:lnTo>
                  <a:lnTo>
                    <a:pt x="25400" y="1184656"/>
                  </a:lnTo>
                  <a:lnTo>
                    <a:pt x="25400" y="1159256"/>
                  </a:lnTo>
                  <a:lnTo>
                    <a:pt x="21056600" y="1159256"/>
                  </a:lnTo>
                  <a:lnTo>
                    <a:pt x="21056600" y="1184656"/>
                  </a:lnTo>
                  <a:lnTo>
                    <a:pt x="21031200" y="1184656"/>
                  </a:lnTo>
                  <a:lnTo>
                    <a:pt x="21031200" y="25400"/>
                  </a:lnTo>
                  <a:lnTo>
                    <a:pt x="21056600" y="25400"/>
                  </a:lnTo>
                  <a:lnTo>
                    <a:pt x="21056600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9E7C0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026920" y="5293581"/>
            <a:ext cx="11079480" cy="1056540"/>
            <a:chOff x="0" y="0"/>
            <a:chExt cx="14772640" cy="1408720"/>
          </a:xfrm>
        </p:grpSpPr>
        <p:sp>
          <p:nvSpPr>
            <p:cNvPr id="12" name="Freeform 12"/>
            <p:cNvSpPr/>
            <p:nvPr/>
          </p:nvSpPr>
          <p:spPr>
            <a:xfrm>
              <a:off x="25400" y="25400"/>
              <a:ext cx="14721841" cy="1357884"/>
            </a:xfrm>
            <a:custGeom>
              <a:avLst/>
              <a:gdLst/>
              <a:ahLst/>
              <a:cxnLst/>
              <a:rect l="l" t="t" r="r" b="b"/>
              <a:pathLst>
                <a:path w="14721841" h="1357884">
                  <a:moveTo>
                    <a:pt x="0" y="226314"/>
                  </a:moveTo>
                  <a:cubicBezTo>
                    <a:pt x="0" y="101346"/>
                    <a:pt x="104775" y="0"/>
                    <a:pt x="233934" y="0"/>
                  </a:cubicBezTo>
                  <a:lnTo>
                    <a:pt x="14487906" y="0"/>
                  </a:lnTo>
                  <a:cubicBezTo>
                    <a:pt x="14617193" y="0"/>
                    <a:pt x="14721841" y="101346"/>
                    <a:pt x="14721841" y="226314"/>
                  </a:cubicBezTo>
                  <a:lnTo>
                    <a:pt x="14721841" y="1131570"/>
                  </a:lnTo>
                  <a:cubicBezTo>
                    <a:pt x="14721841" y="1256538"/>
                    <a:pt x="14617066" y="1357884"/>
                    <a:pt x="14487906" y="1357884"/>
                  </a:cubicBezTo>
                  <a:lnTo>
                    <a:pt x="233934" y="1357884"/>
                  </a:lnTo>
                  <a:cubicBezTo>
                    <a:pt x="104775" y="1357884"/>
                    <a:pt x="0" y="1256538"/>
                    <a:pt x="0" y="1131570"/>
                  </a:cubicBezTo>
                  <a:close/>
                </a:path>
              </a:pathLst>
            </a:custGeom>
            <a:solidFill>
              <a:srgbClr val="9E7C0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14772641" cy="1408684"/>
            </a:xfrm>
            <a:custGeom>
              <a:avLst/>
              <a:gdLst/>
              <a:ahLst/>
              <a:cxnLst/>
              <a:rect l="l" t="t" r="r" b="b"/>
              <a:pathLst>
                <a:path w="14772641" h="1408684">
                  <a:moveTo>
                    <a:pt x="0" y="251714"/>
                  </a:moveTo>
                  <a:cubicBezTo>
                    <a:pt x="0" y="111887"/>
                    <a:pt x="116967" y="0"/>
                    <a:pt x="259334" y="0"/>
                  </a:cubicBezTo>
                  <a:lnTo>
                    <a:pt x="14513306" y="0"/>
                  </a:lnTo>
                  <a:lnTo>
                    <a:pt x="14513306" y="25400"/>
                  </a:lnTo>
                  <a:lnTo>
                    <a:pt x="14513306" y="0"/>
                  </a:lnTo>
                  <a:cubicBezTo>
                    <a:pt x="14655800" y="0"/>
                    <a:pt x="14772641" y="111887"/>
                    <a:pt x="14772641" y="251714"/>
                  </a:cubicBezTo>
                  <a:lnTo>
                    <a:pt x="14747241" y="251714"/>
                  </a:lnTo>
                  <a:lnTo>
                    <a:pt x="14772641" y="251714"/>
                  </a:lnTo>
                  <a:lnTo>
                    <a:pt x="14772641" y="1156970"/>
                  </a:lnTo>
                  <a:lnTo>
                    <a:pt x="14747241" y="1156970"/>
                  </a:lnTo>
                  <a:lnTo>
                    <a:pt x="14772641" y="1156970"/>
                  </a:lnTo>
                  <a:cubicBezTo>
                    <a:pt x="14772641" y="1296797"/>
                    <a:pt x="14655673" y="1408684"/>
                    <a:pt x="14513306" y="1408684"/>
                  </a:cubicBezTo>
                  <a:lnTo>
                    <a:pt x="14513306" y="1383284"/>
                  </a:lnTo>
                  <a:lnTo>
                    <a:pt x="14513306" y="1408684"/>
                  </a:lnTo>
                  <a:lnTo>
                    <a:pt x="259334" y="1408684"/>
                  </a:lnTo>
                  <a:lnTo>
                    <a:pt x="259334" y="1383284"/>
                  </a:lnTo>
                  <a:lnTo>
                    <a:pt x="259334" y="1408684"/>
                  </a:lnTo>
                  <a:cubicBezTo>
                    <a:pt x="116967" y="1408684"/>
                    <a:pt x="0" y="1296797"/>
                    <a:pt x="0" y="1156970"/>
                  </a:cubicBezTo>
                  <a:lnTo>
                    <a:pt x="0" y="251714"/>
                  </a:lnTo>
                  <a:lnTo>
                    <a:pt x="25400" y="251714"/>
                  </a:lnTo>
                  <a:lnTo>
                    <a:pt x="0" y="251714"/>
                  </a:lnTo>
                  <a:moveTo>
                    <a:pt x="50800" y="251714"/>
                  </a:moveTo>
                  <a:lnTo>
                    <a:pt x="50800" y="1156970"/>
                  </a:lnTo>
                  <a:lnTo>
                    <a:pt x="25400" y="1156970"/>
                  </a:lnTo>
                  <a:lnTo>
                    <a:pt x="50800" y="1156970"/>
                  </a:lnTo>
                  <a:cubicBezTo>
                    <a:pt x="50800" y="1267206"/>
                    <a:pt x="143383" y="1357884"/>
                    <a:pt x="259334" y="1357884"/>
                  </a:cubicBezTo>
                  <a:lnTo>
                    <a:pt x="14513306" y="1357884"/>
                  </a:lnTo>
                  <a:cubicBezTo>
                    <a:pt x="14629257" y="1357884"/>
                    <a:pt x="14721841" y="1267079"/>
                    <a:pt x="14721841" y="1156970"/>
                  </a:cubicBezTo>
                  <a:lnTo>
                    <a:pt x="14721841" y="251714"/>
                  </a:lnTo>
                  <a:cubicBezTo>
                    <a:pt x="14721841" y="141478"/>
                    <a:pt x="14629257" y="50800"/>
                    <a:pt x="14513306" y="50800"/>
                  </a:cubicBezTo>
                  <a:lnTo>
                    <a:pt x="259334" y="50800"/>
                  </a:lnTo>
                  <a:lnTo>
                    <a:pt x="259334" y="25400"/>
                  </a:lnTo>
                  <a:lnTo>
                    <a:pt x="259334" y="50800"/>
                  </a:lnTo>
                  <a:cubicBezTo>
                    <a:pt x="143383" y="50800"/>
                    <a:pt x="50800" y="141605"/>
                    <a:pt x="50800" y="251714"/>
                  </a:cubicBezTo>
                  <a:close/>
                </a:path>
              </a:pathLst>
            </a:custGeom>
            <a:solidFill>
              <a:srgbClr val="24177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38250" y="7367721"/>
            <a:ext cx="15811500" cy="907500"/>
            <a:chOff x="0" y="0"/>
            <a:chExt cx="21082000" cy="1210000"/>
          </a:xfrm>
        </p:grpSpPr>
        <p:sp>
          <p:nvSpPr>
            <p:cNvPr id="15" name="Freeform 15"/>
            <p:cNvSpPr/>
            <p:nvPr/>
          </p:nvSpPr>
          <p:spPr>
            <a:xfrm>
              <a:off x="25400" y="25400"/>
              <a:ext cx="21031200" cy="1159256"/>
            </a:xfrm>
            <a:custGeom>
              <a:avLst/>
              <a:gdLst/>
              <a:ahLst/>
              <a:cxnLst/>
              <a:rect l="l" t="t" r="r" b="b"/>
              <a:pathLst>
                <a:path w="21031200" h="1159256">
                  <a:moveTo>
                    <a:pt x="0" y="0"/>
                  </a:moveTo>
                  <a:lnTo>
                    <a:pt x="21031200" y="0"/>
                  </a:lnTo>
                  <a:lnTo>
                    <a:pt x="21031200" y="1159256"/>
                  </a:lnTo>
                  <a:lnTo>
                    <a:pt x="0" y="1159256"/>
                  </a:lnTo>
                  <a:close/>
                </a:path>
              </a:pathLst>
            </a:custGeom>
            <a:solidFill>
              <a:srgbClr val="241773">
                <a:alpha val="8078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21082000" cy="1210056"/>
            </a:xfrm>
            <a:custGeom>
              <a:avLst/>
              <a:gdLst/>
              <a:ahLst/>
              <a:cxnLst/>
              <a:rect l="l" t="t" r="r" b="b"/>
              <a:pathLst>
                <a:path w="21082000" h="1210056">
                  <a:moveTo>
                    <a:pt x="25400" y="0"/>
                  </a:moveTo>
                  <a:lnTo>
                    <a:pt x="21056600" y="0"/>
                  </a:lnTo>
                  <a:cubicBezTo>
                    <a:pt x="21070570" y="0"/>
                    <a:pt x="21082000" y="11430"/>
                    <a:pt x="21082000" y="25400"/>
                  </a:cubicBezTo>
                  <a:lnTo>
                    <a:pt x="21082000" y="1184656"/>
                  </a:lnTo>
                  <a:cubicBezTo>
                    <a:pt x="21082000" y="1198626"/>
                    <a:pt x="21070570" y="1210056"/>
                    <a:pt x="21056600" y="1210056"/>
                  </a:cubicBezTo>
                  <a:lnTo>
                    <a:pt x="25400" y="1210056"/>
                  </a:lnTo>
                  <a:cubicBezTo>
                    <a:pt x="11430" y="1210056"/>
                    <a:pt x="0" y="1198626"/>
                    <a:pt x="0" y="1184656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1184656"/>
                  </a:lnTo>
                  <a:lnTo>
                    <a:pt x="25400" y="1184656"/>
                  </a:lnTo>
                  <a:lnTo>
                    <a:pt x="25400" y="1159256"/>
                  </a:lnTo>
                  <a:lnTo>
                    <a:pt x="21056600" y="1159256"/>
                  </a:lnTo>
                  <a:lnTo>
                    <a:pt x="21056600" y="1184656"/>
                  </a:lnTo>
                  <a:lnTo>
                    <a:pt x="21031200" y="1184656"/>
                  </a:lnTo>
                  <a:lnTo>
                    <a:pt x="21031200" y="25400"/>
                  </a:lnTo>
                  <a:lnTo>
                    <a:pt x="21056600" y="25400"/>
                  </a:lnTo>
                  <a:lnTo>
                    <a:pt x="21056600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9E7C0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026920" y="6858501"/>
            <a:ext cx="11079480" cy="1056540"/>
            <a:chOff x="0" y="0"/>
            <a:chExt cx="14772640" cy="1408720"/>
          </a:xfrm>
        </p:grpSpPr>
        <p:sp>
          <p:nvSpPr>
            <p:cNvPr id="18" name="Freeform 18"/>
            <p:cNvSpPr/>
            <p:nvPr/>
          </p:nvSpPr>
          <p:spPr>
            <a:xfrm>
              <a:off x="25400" y="25400"/>
              <a:ext cx="14721841" cy="1357884"/>
            </a:xfrm>
            <a:custGeom>
              <a:avLst/>
              <a:gdLst/>
              <a:ahLst/>
              <a:cxnLst/>
              <a:rect l="l" t="t" r="r" b="b"/>
              <a:pathLst>
                <a:path w="14721841" h="1357884">
                  <a:moveTo>
                    <a:pt x="0" y="226314"/>
                  </a:moveTo>
                  <a:cubicBezTo>
                    <a:pt x="0" y="101346"/>
                    <a:pt x="104775" y="0"/>
                    <a:pt x="233934" y="0"/>
                  </a:cubicBezTo>
                  <a:lnTo>
                    <a:pt x="14487906" y="0"/>
                  </a:lnTo>
                  <a:cubicBezTo>
                    <a:pt x="14617193" y="0"/>
                    <a:pt x="14721841" y="101346"/>
                    <a:pt x="14721841" y="226314"/>
                  </a:cubicBezTo>
                  <a:lnTo>
                    <a:pt x="14721841" y="1131570"/>
                  </a:lnTo>
                  <a:cubicBezTo>
                    <a:pt x="14721841" y="1256538"/>
                    <a:pt x="14617066" y="1357884"/>
                    <a:pt x="14487906" y="1357884"/>
                  </a:cubicBezTo>
                  <a:lnTo>
                    <a:pt x="233934" y="1357884"/>
                  </a:lnTo>
                  <a:cubicBezTo>
                    <a:pt x="104775" y="1357884"/>
                    <a:pt x="0" y="1256538"/>
                    <a:pt x="0" y="1131570"/>
                  </a:cubicBezTo>
                  <a:close/>
                </a:path>
              </a:pathLst>
            </a:custGeom>
            <a:solidFill>
              <a:srgbClr val="9E7C0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0"/>
              <a:ext cx="14772641" cy="1408684"/>
            </a:xfrm>
            <a:custGeom>
              <a:avLst/>
              <a:gdLst/>
              <a:ahLst/>
              <a:cxnLst/>
              <a:rect l="l" t="t" r="r" b="b"/>
              <a:pathLst>
                <a:path w="14772641" h="1408684">
                  <a:moveTo>
                    <a:pt x="0" y="251714"/>
                  </a:moveTo>
                  <a:cubicBezTo>
                    <a:pt x="0" y="111887"/>
                    <a:pt x="116967" y="0"/>
                    <a:pt x="259334" y="0"/>
                  </a:cubicBezTo>
                  <a:lnTo>
                    <a:pt x="14513306" y="0"/>
                  </a:lnTo>
                  <a:lnTo>
                    <a:pt x="14513306" y="25400"/>
                  </a:lnTo>
                  <a:lnTo>
                    <a:pt x="14513306" y="0"/>
                  </a:lnTo>
                  <a:cubicBezTo>
                    <a:pt x="14655800" y="0"/>
                    <a:pt x="14772641" y="111887"/>
                    <a:pt x="14772641" y="251714"/>
                  </a:cubicBezTo>
                  <a:lnTo>
                    <a:pt x="14747241" y="251714"/>
                  </a:lnTo>
                  <a:lnTo>
                    <a:pt x="14772641" y="251714"/>
                  </a:lnTo>
                  <a:lnTo>
                    <a:pt x="14772641" y="1156970"/>
                  </a:lnTo>
                  <a:lnTo>
                    <a:pt x="14747241" y="1156970"/>
                  </a:lnTo>
                  <a:lnTo>
                    <a:pt x="14772641" y="1156970"/>
                  </a:lnTo>
                  <a:cubicBezTo>
                    <a:pt x="14772641" y="1296797"/>
                    <a:pt x="14655673" y="1408684"/>
                    <a:pt x="14513306" y="1408684"/>
                  </a:cubicBezTo>
                  <a:lnTo>
                    <a:pt x="14513306" y="1383284"/>
                  </a:lnTo>
                  <a:lnTo>
                    <a:pt x="14513306" y="1408684"/>
                  </a:lnTo>
                  <a:lnTo>
                    <a:pt x="259334" y="1408684"/>
                  </a:lnTo>
                  <a:lnTo>
                    <a:pt x="259334" y="1383284"/>
                  </a:lnTo>
                  <a:lnTo>
                    <a:pt x="259334" y="1408684"/>
                  </a:lnTo>
                  <a:cubicBezTo>
                    <a:pt x="116967" y="1408684"/>
                    <a:pt x="0" y="1296797"/>
                    <a:pt x="0" y="1156970"/>
                  </a:cubicBezTo>
                  <a:lnTo>
                    <a:pt x="0" y="251714"/>
                  </a:lnTo>
                  <a:lnTo>
                    <a:pt x="25400" y="251714"/>
                  </a:lnTo>
                  <a:lnTo>
                    <a:pt x="0" y="251714"/>
                  </a:lnTo>
                  <a:moveTo>
                    <a:pt x="50800" y="251714"/>
                  </a:moveTo>
                  <a:lnTo>
                    <a:pt x="50800" y="1156970"/>
                  </a:lnTo>
                  <a:lnTo>
                    <a:pt x="25400" y="1156970"/>
                  </a:lnTo>
                  <a:lnTo>
                    <a:pt x="50800" y="1156970"/>
                  </a:lnTo>
                  <a:cubicBezTo>
                    <a:pt x="50800" y="1267206"/>
                    <a:pt x="143383" y="1357884"/>
                    <a:pt x="259334" y="1357884"/>
                  </a:cubicBezTo>
                  <a:lnTo>
                    <a:pt x="14513306" y="1357884"/>
                  </a:lnTo>
                  <a:cubicBezTo>
                    <a:pt x="14629257" y="1357884"/>
                    <a:pt x="14721841" y="1267079"/>
                    <a:pt x="14721841" y="1156970"/>
                  </a:cubicBezTo>
                  <a:lnTo>
                    <a:pt x="14721841" y="251714"/>
                  </a:lnTo>
                  <a:cubicBezTo>
                    <a:pt x="14721841" y="141478"/>
                    <a:pt x="14629257" y="50800"/>
                    <a:pt x="14513306" y="50800"/>
                  </a:cubicBezTo>
                  <a:lnTo>
                    <a:pt x="259334" y="50800"/>
                  </a:lnTo>
                  <a:lnTo>
                    <a:pt x="259334" y="25400"/>
                  </a:lnTo>
                  <a:lnTo>
                    <a:pt x="259334" y="50800"/>
                  </a:lnTo>
                  <a:cubicBezTo>
                    <a:pt x="143383" y="50800"/>
                    <a:pt x="50800" y="141605"/>
                    <a:pt x="50800" y="251714"/>
                  </a:cubicBezTo>
                  <a:close/>
                </a:path>
              </a:pathLst>
            </a:custGeom>
            <a:solidFill>
              <a:srgbClr val="24177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Freeform 20"/>
          <p:cNvSpPr/>
          <p:nvPr/>
        </p:nvSpPr>
        <p:spPr>
          <a:xfrm>
            <a:off x="13495814" y="454566"/>
            <a:ext cx="4244473" cy="3427412"/>
          </a:xfrm>
          <a:custGeom>
            <a:avLst/>
            <a:gdLst/>
            <a:ahLst/>
            <a:cxnLst/>
            <a:rect l="l" t="t" r="r" b="b"/>
            <a:pathLst>
              <a:path w="4244473" h="3427412">
                <a:moveTo>
                  <a:pt x="0" y="0"/>
                </a:moveTo>
                <a:lnTo>
                  <a:pt x="4244473" y="0"/>
                </a:lnTo>
                <a:lnTo>
                  <a:pt x="4244473" y="3427412"/>
                </a:lnTo>
                <a:lnTo>
                  <a:pt x="0" y="34274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348740" y="966937"/>
            <a:ext cx="15590520" cy="152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24"/>
              </a:lnSpc>
            </a:pPr>
            <a:r>
              <a:rPr lang="en-US" sz="7800" spc="72">
                <a:solidFill>
                  <a:srgbClr val="F5E8D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 Ongoing Focus Areas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354861" y="4025855"/>
            <a:ext cx="10423598" cy="490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26"/>
              </a:lnSpc>
            </a:pPr>
            <a:r>
              <a:rPr lang="en-US" sz="3450" spc="-21">
                <a:solidFill>
                  <a:srgbClr val="F5E8D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Increase employee membership and involvement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354861" y="5590775"/>
            <a:ext cx="10423598" cy="490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26"/>
              </a:lnSpc>
            </a:pPr>
            <a:r>
              <a:rPr lang="en-US" sz="3450" spc="-21">
                <a:solidFill>
                  <a:srgbClr val="F5E8D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Advocate for the issues that directly impact our members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354861" y="6936792"/>
            <a:ext cx="10423598" cy="928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26"/>
              </a:lnSpc>
            </a:pPr>
            <a:r>
              <a:rPr lang="en-US" sz="3450" spc="-21">
                <a:solidFill>
                  <a:srgbClr val="F5E8D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Provide honest and transparent communication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17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04800" y="1181100"/>
            <a:ext cx="7788924" cy="1843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sz="6600" b="1" spc="61" dirty="0">
                <a:solidFill>
                  <a:srgbClr val="F5E8DA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BCPSOPE  2025</a:t>
            </a:r>
          </a:p>
          <a:p>
            <a:pPr algn="l">
              <a:lnSpc>
                <a:spcPts val="7128"/>
              </a:lnSpc>
            </a:pPr>
            <a:r>
              <a:rPr lang="en-US" sz="6600" b="1" spc="61" dirty="0">
                <a:solidFill>
                  <a:srgbClr val="F5E8DA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Accomplishments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04790" y="3695700"/>
            <a:ext cx="5638810" cy="45140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42925" lvl="1" indent="-271462" algn="l">
              <a:lnSpc>
                <a:spcPts val="3240"/>
              </a:lnSpc>
              <a:buFont typeface="Arial"/>
              <a:buChar char="•"/>
            </a:pPr>
            <a:r>
              <a:rPr lang="en-US" sz="3000" spc="28" dirty="0">
                <a:solidFill>
                  <a:srgbClr val="F5E8D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Negotiation Items</a:t>
            </a:r>
          </a:p>
          <a:p>
            <a:pPr marL="542925" lvl="1" indent="-271462" algn="l">
              <a:lnSpc>
                <a:spcPts val="3240"/>
              </a:lnSpc>
            </a:pPr>
            <a:r>
              <a:rPr lang="en-US" sz="3000" spc="28" dirty="0">
                <a:solidFill>
                  <a:srgbClr val="F5E8D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   *  Compensation pay </a:t>
            </a:r>
          </a:p>
          <a:p>
            <a:pPr marL="542925" lvl="1" indent="-271462" algn="l">
              <a:lnSpc>
                <a:spcPts val="3240"/>
              </a:lnSpc>
            </a:pPr>
            <a:r>
              <a:rPr lang="en-US" sz="3000" spc="28" dirty="0">
                <a:solidFill>
                  <a:srgbClr val="F5E8D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   *  Master Agreement updates</a:t>
            </a:r>
          </a:p>
          <a:p>
            <a:pPr marL="542925" lvl="1" indent="-271462" algn="l">
              <a:lnSpc>
                <a:spcPts val="3240"/>
              </a:lnSpc>
            </a:pPr>
            <a:endParaRPr lang="en-US" sz="3000" spc="28" dirty="0">
              <a:solidFill>
                <a:srgbClr val="F5E8DA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  <a:p>
            <a:pPr marL="728663" lvl="1" indent="-457200" algn="l">
              <a:lnSpc>
                <a:spcPts val="3240"/>
              </a:lnSpc>
              <a:buFont typeface="Arial" panose="020B0604020202020204" pitchFamily="34" charset="0"/>
              <a:buChar char="•"/>
            </a:pPr>
            <a:r>
              <a:rPr lang="en-US" sz="3000" spc="28" dirty="0">
                <a:solidFill>
                  <a:srgbClr val="F5E8D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MOU’s</a:t>
            </a:r>
          </a:p>
          <a:p>
            <a:pPr marL="728663" lvl="1" indent="-457200" algn="l">
              <a:lnSpc>
                <a:spcPts val="3240"/>
              </a:lnSpc>
              <a:buFont typeface="Arial" panose="020B0604020202020204" pitchFamily="34" charset="0"/>
              <a:buChar char="•"/>
            </a:pPr>
            <a:r>
              <a:rPr lang="en-US" sz="3000" spc="28" dirty="0">
                <a:solidFill>
                  <a:srgbClr val="F5E8D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*  Comp time</a:t>
            </a:r>
          </a:p>
          <a:p>
            <a:pPr marL="728663" lvl="1" indent="-457200" algn="l">
              <a:lnSpc>
                <a:spcPts val="3240"/>
              </a:lnSpc>
              <a:buFont typeface="Arial" panose="020B0604020202020204" pitchFamily="34" charset="0"/>
              <a:buChar char="•"/>
            </a:pPr>
            <a:r>
              <a:rPr lang="en-US" sz="3000" spc="28" dirty="0">
                <a:solidFill>
                  <a:srgbClr val="F5E8D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*  Remote work</a:t>
            </a:r>
          </a:p>
          <a:p>
            <a:pPr marL="271463" lvl="1" algn="l">
              <a:lnSpc>
                <a:spcPts val="3240"/>
              </a:lnSpc>
            </a:pPr>
            <a:endParaRPr lang="en-US" sz="3000" spc="28" dirty="0">
              <a:solidFill>
                <a:srgbClr val="F5E8DA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  <a:p>
            <a:pPr marL="542925" lvl="1" indent="-271462" algn="l">
              <a:lnSpc>
                <a:spcPts val="3240"/>
              </a:lnSpc>
              <a:buFont typeface="Arial"/>
              <a:buChar char="•"/>
            </a:pPr>
            <a:r>
              <a:rPr lang="en-US" sz="3000" spc="28" dirty="0">
                <a:solidFill>
                  <a:srgbClr val="F5E8D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UPED coordination </a:t>
            </a:r>
          </a:p>
          <a:p>
            <a:pPr marL="542925" lvl="1" indent="-271462" algn="l">
              <a:lnSpc>
                <a:spcPts val="3240"/>
              </a:lnSpc>
              <a:buFont typeface="Arial"/>
              <a:buChar char="•"/>
            </a:pPr>
            <a:r>
              <a:rPr lang="en-US" sz="3000" spc="28" dirty="0">
                <a:solidFill>
                  <a:srgbClr val="F5E8D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Continued publication of the </a:t>
            </a:r>
          </a:p>
          <a:p>
            <a:pPr marL="271463" lvl="1" algn="l">
              <a:lnSpc>
                <a:spcPts val="3240"/>
              </a:lnSpc>
            </a:pPr>
            <a:r>
              <a:rPr lang="en-US" sz="3000" spc="28" dirty="0">
                <a:solidFill>
                  <a:srgbClr val="F5E8D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     “Voices” newsletter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482254-3A24-DE18-A9D0-4CD8AC930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203" y="266700"/>
            <a:ext cx="5742553" cy="50888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B98D01-05B0-B31F-01B2-AF543D794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0400" y="5524500"/>
            <a:ext cx="6324663" cy="3937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0C35BD-7266-FB29-A5E1-38D94ACD1F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87400" y="350176"/>
            <a:ext cx="3207099" cy="49959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AA3B3F-14E2-57C0-24C6-C1BEE3205F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800" y="5829300"/>
            <a:ext cx="3330368" cy="300327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177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3FA4C5-19E6-4B8D-006B-BBF974516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86A9528-95B5-0BDC-1850-945B45575327}"/>
              </a:ext>
            </a:extLst>
          </p:cNvPr>
          <p:cNvGrpSpPr/>
          <p:nvPr/>
        </p:nvGrpSpPr>
        <p:grpSpPr>
          <a:xfrm>
            <a:off x="0" y="-175756"/>
            <a:ext cx="18288002" cy="2171700"/>
            <a:chOff x="0" y="0"/>
            <a:chExt cx="24384002" cy="383012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BDD7C9D-FB23-33EC-8A13-DEFCFA73852B}"/>
                </a:ext>
              </a:extLst>
            </p:cNvPr>
            <p:cNvSpPr/>
            <p:nvPr/>
          </p:nvSpPr>
          <p:spPr>
            <a:xfrm>
              <a:off x="0" y="0"/>
              <a:ext cx="24384000" cy="3830066"/>
            </a:xfrm>
            <a:custGeom>
              <a:avLst/>
              <a:gdLst/>
              <a:ahLst/>
              <a:cxnLst/>
              <a:rect l="l" t="t" r="r" b="b"/>
              <a:pathLst>
                <a:path w="24384000" h="3830066">
                  <a:moveTo>
                    <a:pt x="0" y="0"/>
                  </a:moveTo>
                  <a:lnTo>
                    <a:pt x="24384000" y="0"/>
                  </a:lnTo>
                  <a:lnTo>
                    <a:pt x="24384000" y="3830066"/>
                  </a:lnTo>
                  <a:lnTo>
                    <a:pt x="0" y="3830066"/>
                  </a:lnTo>
                  <a:close/>
                </a:path>
              </a:pathLst>
            </a:custGeom>
            <a:solidFill>
              <a:srgbClr val="9E7C0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E153A14C-525F-60CD-0E14-15E4CA34C0D4}"/>
              </a:ext>
            </a:extLst>
          </p:cNvPr>
          <p:cNvSpPr txBox="1"/>
          <p:nvPr/>
        </p:nvSpPr>
        <p:spPr>
          <a:xfrm>
            <a:off x="1348738" y="839652"/>
            <a:ext cx="7109462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>
                  <a:noFill/>
                </a:ln>
                <a:solidFill>
                  <a:srgbClr val="50006C"/>
                </a:solidFill>
                <a:effectLst/>
                <a:uLnTx/>
                <a:uFillTx/>
                <a:latin typeface="TT Rounds Condensed"/>
                <a:ea typeface="TT Rounds Condensed Bold"/>
                <a:cs typeface="TT Rounds Condensed Bold"/>
                <a:sym typeface="TT Rounds Condensed"/>
              </a:rPr>
              <a:t>OPE TEAM</a:t>
            </a:r>
            <a:endParaRPr kumimoji="0" lang="en-US" sz="5400" b="1" i="0" u="none" strike="noStrike" kern="1200" cap="none" spc="50" normalizeH="0" baseline="0" noProof="0" dirty="0">
              <a:ln>
                <a:noFill/>
              </a:ln>
              <a:solidFill>
                <a:srgbClr val="50006C"/>
              </a:solidFill>
              <a:effectLst/>
              <a:uLnTx/>
              <a:uFillTx/>
              <a:latin typeface="TT Rounds Condensed Bold"/>
              <a:ea typeface="TT Rounds Condensed Bold"/>
              <a:cs typeface="TT Rounds Condensed Bold"/>
              <a:sym typeface="TT Rounds Condensed Bold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2FC16FD-7CAB-EB30-F41C-833869B6D7EF}"/>
              </a:ext>
            </a:extLst>
          </p:cNvPr>
          <p:cNvSpPr txBox="1"/>
          <p:nvPr/>
        </p:nvSpPr>
        <p:spPr>
          <a:xfrm>
            <a:off x="742950" y="2408443"/>
            <a:ext cx="16764000" cy="1036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36" normalizeH="0" baseline="0" noProof="0" dirty="0">
                <a:ln>
                  <a:noFill/>
                </a:ln>
                <a:solidFill>
                  <a:srgbClr val="F5E8DA"/>
                </a:solidFill>
                <a:effectLst/>
                <a:uLnTx/>
                <a:uFillTx/>
                <a:latin typeface="Calibri"/>
                <a:ea typeface="TT Rounds Condensed"/>
                <a:cs typeface="TT Rounds Condensed"/>
                <a:sym typeface="TT Rounds Condensed"/>
              </a:rPr>
              <a:t> </a:t>
            </a:r>
            <a:endParaRPr kumimoji="0" lang="en-US" sz="2400" b="0" i="0" u="none" strike="noStrike" kern="1200" cap="none" spc="36" normalizeH="0" baseline="0" noProof="0" dirty="0">
              <a:ln>
                <a:noFill/>
              </a:ln>
              <a:solidFill>
                <a:srgbClr val="F5E8DA"/>
              </a:solidFill>
              <a:effectLst/>
              <a:uLnTx/>
              <a:uFillTx/>
              <a:latin typeface="Calibri"/>
              <a:ea typeface="TT Rounds Condensed"/>
              <a:cs typeface="TT Rounds Condensed"/>
              <a:sym typeface="TT Rounds Condensed"/>
            </a:endParaRPr>
          </a:p>
          <a:p>
            <a:pPr marL="0" marR="0" lvl="0" indent="0" algn="l" defTabSz="914400" rtl="0" eaLnBrk="1" fontAlgn="auto" latinLnBrk="0" hangingPunct="1">
              <a:lnSpc>
                <a:spcPts val="50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00" b="0" i="0" u="none" strike="noStrike" kern="1200" cap="none" spc="36" normalizeH="0" baseline="0" noProof="0" dirty="0">
              <a:ln>
                <a:noFill/>
              </a:ln>
              <a:solidFill>
                <a:srgbClr val="F5E8DA"/>
              </a:solidFill>
              <a:effectLst/>
              <a:uLnTx/>
              <a:uFillTx/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2AD6CB-7A01-4507-934F-C491574A0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644" y="2041842"/>
            <a:ext cx="6122918" cy="37692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FD0A00-7F37-0B20-E35E-958412C8DD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2257965"/>
            <a:ext cx="6361593" cy="35595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F1AFDA-5426-7BBD-C930-297C70405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6551" y="5871690"/>
            <a:ext cx="5257800" cy="407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66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17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050" y="0"/>
            <a:ext cx="18288002" cy="2171700"/>
            <a:chOff x="0" y="0"/>
            <a:chExt cx="24384002" cy="38301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3830066"/>
            </a:xfrm>
            <a:custGeom>
              <a:avLst/>
              <a:gdLst/>
              <a:ahLst/>
              <a:cxnLst/>
              <a:rect l="l" t="t" r="r" b="b"/>
              <a:pathLst>
                <a:path w="24384000" h="3830066">
                  <a:moveTo>
                    <a:pt x="0" y="0"/>
                  </a:moveTo>
                  <a:lnTo>
                    <a:pt x="24384000" y="0"/>
                  </a:lnTo>
                  <a:lnTo>
                    <a:pt x="24384000" y="3830066"/>
                  </a:lnTo>
                  <a:lnTo>
                    <a:pt x="0" y="3830066"/>
                  </a:lnTo>
                  <a:close/>
                </a:path>
              </a:pathLst>
            </a:custGeom>
            <a:solidFill>
              <a:srgbClr val="9E7C0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348738" y="839652"/>
            <a:ext cx="4594862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832"/>
              </a:lnSpc>
            </a:pPr>
            <a:r>
              <a:rPr lang="en-US" sz="5400" b="1" spc="50" dirty="0">
                <a:solidFill>
                  <a:srgbClr val="50006C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Negotiations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42950" y="2408443"/>
            <a:ext cx="16764000" cy="7561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800" spc="36" dirty="0">
                <a:solidFill>
                  <a:srgbClr val="F5E8DA"/>
                </a:solidFill>
                <a:ea typeface="TT Rounds Condensed"/>
                <a:cs typeface="TT Rounds Condensed"/>
                <a:sym typeface="TT Rounds Condensed"/>
              </a:rPr>
              <a:t>As you are aware BCPS had budget issues and the agreed upon salary increases were delayed for year 2 and 3.</a:t>
            </a:r>
          </a:p>
          <a:p>
            <a:pPr algn="l"/>
            <a:endParaRPr lang="en-US" sz="2800" spc="36" dirty="0">
              <a:solidFill>
                <a:srgbClr val="F5E8DA"/>
              </a:solidFill>
              <a:ea typeface="TT Rounds Condensed"/>
              <a:cs typeface="TT Rounds Condensed"/>
              <a:sym typeface="TT Rounds Condensed"/>
            </a:endParaRPr>
          </a:p>
          <a:p>
            <a:pPr algn="l"/>
            <a:r>
              <a:rPr lang="en-US" sz="2800" spc="36" dirty="0">
                <a:solidFill>
                  <a:srgbClr val="F5E8DA"/>
                </a:solidFill>
                <a:ea typeface="TT Rounds Condensed"/>
                <a:cs typeface="TT Rounds Condensed"/>
                <a:sym typeface="TT Rounds Condensed"/>
              </a:rPr>
              <a:t>Prior agreement</a:t>
            </a:r>
          </a:p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Year 1 of the Agreement: Effective July 1, 2024 (FY25), 3% COLA . </a:t>
            </a:r>
          </a:p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Year 2 of the Agreement: Effective July 1, 2025 (FY26), advance one step, 2.75% COLA and add Step 25</a:t>
            </a:r>
          </a:p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Year 3 of the Agreement: Effective July 1, 2026 (FY27), 4.7% COLA </a:t>
            </a:r>
          </a:p>
          <a:p>
            <a:endParaRPr lang="en-US" sz="2400" spc="36" dirty="0">
              <a:solidFill>
                <a:schemeClr val="bg1">
                  <a:lumMod val="95000"/>
                </a:schemeClr>
              </a:solidFill>
              <a:ea typeface="TT Rounds Condensed"/>
              <a:cs typeface="TT Rounds Condensed"/>
              <a:sym typeface="TT Rounds Condensed"/>
            </a:endParaRPr>
          </a:p>
          <a:p>
            <a:pPr algn="l"/>
            <a:r>
              <a:rPr lang="en-US" sz="2800" spc="36" dirty="0">
                <a:solidFill>
                  <a:srgbClr val="F5E8DA"/>
                </a:solidFill>
                <a:ea typeface="TT Rounds Condensed"/>
                <a:cs typeface="TT Rounds Condensed"/>
                <a:sym typeface="TT Rounds Condensed"/>
              </a:rPr>
              <a:t>Current MOU signed July 24, 2025</a:t>
            </a:r>
          </a:p>
          <a:p>
            <a:pPr algn="l"/>
            <a:endParaRPr lang="en-US" sz="2800" spc="36" dirty="0">
              <a:solidFill>
                <a:srgbClr val="F5E8DA"/>
              </a:solidFill>
              <a:ea typeface="TT Rounds Condensed"/>
              <a:cs typeface="TT Rounds Condensed"/>
              <a:sym typeface="TT Rounds Condensed"/>
            </a:endParaRPr>
          </a:p>
          <a:p>
            <a:r>
              <a:rPr lang="en-US" sz="2400" spc="36" dirty="0">
                <a:solidFill>
                  <a:srgbClr val="F5E8DA"/>
                </a:solidFill>
                <a:ea typeface="TT Rounds Condensed"/>
                <a:cs typeface="TT Rounds Condensed"/>
                <a:sym typeface="TT Rounds Condensed"/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Year 2 of the Agreement: Effective September 20, 2025, 1% COLA 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           Effective January 1, 2026 (FY26), advance one step, Step 25 shall be added, employees on Step 24 shall advance to Step 25.          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           Effective January 1, 2026 (FY26), 1.75% COLA </a:t>
            </a: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r>
              <a:rPr lang="en-US" sz="2400" dirty="0">
                <a:solidFill>
                  <a:schemeClr val="bg1"/>
                </a:solidFill>
              </a:rPr>
              <a:t>Year 3 of the Agreement: Effective January 1, 2027 (FY27), 4.7% COLA. </a:t>
            </a:r>
          </a:p>
          <a:p>
            <a:endParaRPr lang="en-US" sz="2400" spc="36" dirty="0">
              <a:solidFill>
                <a:schemeClr val="bg1"/>
              </a:solidFill>
              <a:ea typeface="TT Rounds Condensed"/>
              <a:cs typeface="TT Rounds Condensed"/>
              <a:sym typeface="TT Rounds Condensed"/>
            </a:endParaRPr>
          </a:p>
          <a:p>
            <a:endParaRPr lang="en-US" sz="2400" spc="36" dirty="0">
              <a:solidFill>
                <a:schemeClr val="bg1"/>
              </a:solidFill>
              <a:ea typeface="TT Rounds Condensed"/>
              <a:cs typeface="TT Rounds Condensed"/>
              <a:sym typeface="TT Rounds Condensed"/>
            </a:endParaRPr>
          </a:p>
          <a:p>
            <a:pPr algn="l"/>
            <a:r>
              <a:rPr lang="en-US" sz="2400" spc="36" dirty="0">
                <a:solidFill>
                  <a:srgbClr val="F5E8DA"/>
                </a:solidFill>
                <a:ea typeface="TT Rounds Condensed"/>
                <a:cs typeface="TT Rounds Condensed"/>
                <a:sym typeface="TT Rounds Condensed"/>
              </a:rPr>
              <a:t>Master Agreement articles were added or modified and can be referenced along with the new salary scales on the BCPSOPE website.  </a:t>
            </a:r>
          </a:p>
          <a:p>
            <a:pPr algn="l">
              <a:lnSpc>
                <a:spcPts val="5007"/>
              </a:lnSpc>
            </a:pPr>
            <a:endParaRPr lang="en-US" sz="3900" spc="36" dirty="0">
              <a:solidFill>
                <a:srgbClr val="F5E8DA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17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050" y="0"/>
            <a:ext cx="18288002" cy="2872596"/>
            <a:chOff x="0" y="0"/>
            <a:chExt cx="24384002" cy="38301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3830066"/>
            </a:xfrm>
            <a:custGeom>
              <a:avLst/>
              <a:gdLst/>
              <a:ahLst/>
              <a:cxnLst/>
              <a:rect l="l" t="t" r="r" b="b"/>
              <a:pathLst>
                <a:path w="24384000" h="3830066">
                  <a:moveTo>
                    <a:pt x="0" y="0"/>
                  </a:moveTo>
                  <a:lnTo>
                    <a:pt x="24384000" y="0"/>
                  </a:lnTo>
                  <a:lnTo>
                    <a:pt x="24384000" y="3830066"/>
                  </a:lnTo>
                  <a:lnTo>
                    <a:pt x="0" y="3830066"/>
                  </a:lnTo>
                  <a:close/>
                </a:path>
              </a:pathLst>
            </a:custGeom>
            <a:solidFill>
              <a:srgbClr val="9E7C0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348738" y="839652"/>
            <a:ext cx="15590518" cy="1250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32"/>
              </a:lnSpc>
            </a:pPr>
            <a:r>
              <a:rPr lang="en-US" sz="5400" b="1" spc="50" dirty="0">
                <a:solidFill>
                  <a:srgbClr val="F5E8DA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Upcoming negotiation items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06909" y="3196254"/>
            <a:ext cx="452359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spc="25" dirty="0">
                <a:solidFill>
                  <a:srgbClr val="F5E8D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BPCSOPE sent out an email on September 12, 2025 for your opinion.</a:t>
            </a:r>
          </a:p>
        </p:txBody>
      </p:sp>
      <p:pic>
        <p:nvPicPr>
          <p:cNvPr id="8" name="Picture 7" descr="A screenshot of a email&#10;&#10;AI-generated content may be incorrect.">
            <a:extLst>
              <a:ext uri="{FF2B5EF4-FFF2-40B4-BE49-F238E27FC236}">
                <a16:creationId xmlns:a16="http://schemas.microsoft.com/office/drawing/2014/main" id="{0FCA45A2-CB48-FF64-C314-9AD1C9558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260" y="2899852"/>
            <a:ext cx="4523590" cy="740916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17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050" y="0"/>
            <a:ext cx="18288002" cy="2872596"/>
            <a:chOff x="0" y="0"/>
            <a:chExt cx="24384002" cy="38301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3830066"/>
            </a:xfrm>
            <a:custGeom>
              <a:avLst/>
              <a:gdLst/>
              <a:ahLst/>
              <a:cxnLst/>
              <a:rect l="l" t="t" r="r" b="b"/>
              <a:pathLst>
                <a:path w="24384000" h="3830066">
                  <a:moveTo>
                    <a:pt x="0" y="0"/>
                  </a:moveTo>
                  <a:lnTo>
                    <a:pt x="24384000" y="0"/>
                  </a:lnTo>
                  <a:lnTo>
                    <a:pt x="24384000" y="3830066"/>
                  </a:lnTo>
                  <a:lnTo>
                    <a:pt x="0" y="3830066"/>
                  </a:lnTo>
                  <a:close/>
                </a:path>
              </a:pathLst>
            </a:custGeom>
            <a:solidFill>
              <a:srgbClr val="9E7C0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348738" y="674370"/>
            <a:ext cx="15590518" cy="1250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32"/>
              </a:lnSpc>
            </a:pPr>
            <a:r>
              <a:rPr lang="en-US" sz="5400" b="1" spc="50">
                <a:solidFill>
                  <a:srgbClr val="50006C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Update on Telework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8200" y="3086100"/>
            <a:ext cx="16390620" cy="6873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spc="39" dirty="0">
                <a:solidFill>
                  <a:srgbClr val="F5E8D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Bulk of the questions/concerns flow through our intake email. </a:t>
            </a:r>
          </a:p>
          <a:p>
            <a:pPr algn="l">
              <a:lnSpc>
                <a:spcPts val="5040"/>
              </a:lnSpc>
            </a:pPr>
            <a:endParaRPr lang="en-US" sz="4200" spc="39" dirty="0">
              <a:solidFill>
                <a:srgbClr val="F5E8DA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  <a:p>
            <a:pPr algn="l">
              <a:lnSpc>
                <a:spcPts val="5040"/>
              </a:lnSpc>
            </a:pPr>
            <a:r>
              <a:rPr lang="en-US" sz="4200" spc="39" dirty="0">
                <a:solidFill>
                  <a:srgbClr val="F5E8D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We are working with BCPS leadership to establish clear guidelines on remote work opportunities.  </a:t>
            </a:r>
          </a:p>
          <a:p>
            <a:pPr algn="l">
              <a:lnSpc>
                <a:spcPts val="5040"/>
              </a:lnSpc>
            </a:pPr>
            <a:endParaRPr lang="en-US" sz="4200" spc="39" dirty="0">
              <a:solidFill>
                <a:srgbClr val="F5E8DA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  <a:p>
            <a:pPr algn="l">
              <a:lnSpc>
                <a:spcPts val="5040"/>
              </a:lnSpc>
            </a:pPr>
            <a:r>
              <a:rPr lang="en-US" sz="4200" spc="39" dirty="0">
                <a:solidFill>
                  <a:srgbClr val="F5E8D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At present, the opportunity for remote work varies by department and individual positions per the Department head approval.</a:t>
            </a:r>
          </a:p>
          <a:p>
            <a:pPr algn="l">
              <a:lnSpc>
                <a:spcPts val="5040"/>
              </a:lnSpc>
            </a:pPr>
            <a:endParaRPr lang="en-US" sz="4200" spc="39" dirty="0">
              <a:solidFill>
                <a:srgbClr val="F5E8DA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  <a:p>
            <a:pPr algn="l">
              <a:lnSpc>
                <a:spcPts val="5040"/>
              </a:lnSpc>
            </a:pPr>
            <a:r>
              <a:rPr lang="en-US" sz="4200" spc="39" dirty="0">
                <a:solidFill>
                  <a:srgbClr val="F5E8D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If the employee is absent on their telework day, they cannot change it.</a:t>
            </a:r>
          </a:p>
          <a:p>
            <a:pPr algn="l">
              <a:lnSpc>
                <a:spcPts val="5040"/>
              </a:lnSpc>
            </a:pPr>
            <a:endParaRPr lang="en-US" sz="4200" spc="39" dirty="0">
              <a:solidFill>
                <a:srgbClr val="F5E8DA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  <a:p>
            <a:pPr algn="l">
              <a:lnSpc>
                <a:spcPts val="3600"/>
              </a:lnSpc>
            </a:pPr>
            <a:r>
              <a:rPr lang="en-US" sz="3000" spc="28" dirty="0">
                <a:solidFill>
                  <a:srgbClr val="F5E8DA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  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697</Words>
  <Application>Microsoft Office PowerPoint</Application>
  <PresentationFormat>Custom</PresentationFormat>
  <Paragraphs>146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Script MT Bold</vt:lpstr>
      <vt:lpstr>TT Rounds Condensed</vt:lpstr>
      <vt:lpstr>TT Rounds Condensed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BCPSOPE 2024</dc:title>
  <cp:lastModifiedBy>Blasetti, Cristina C.</cp:lastModifiedBy>
  <cp:revision>6</cp:revision>
  <dcterms:created xsi:type="dcterms:W3CDTF">2006-08-16T00:00:00Z</dcterms:created>
  <dcterms:modified xsi:type="dcterms:W3CDTF">2025-10-02T17:17:27Z</dcterms:modified>
  <dc:identifier>DAGQ79-H2TA</dc:identifier>
</cp:coreProperties>
</file>